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72"/>
  </p:notesMasterIdLst>
  <p:sldIdLst>
    <p:sldId id="256" r:id="rId3"/>
    <p:sldId id="290" r:id="rId4"/>
    <p:sldId id="257" r:id="rId5"/>
    <p:sldId id="260" r:id="rId6"/>
    <p:sldId id="261" r:id="rId7"/>
    <p:sldId id="272" r:id="rId8"/>
    <p:sldId id="27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7" r:id="rId18"/>
    <p:sldId id="276" r:id="rId19"/>
    <p:sldId id="275" r:id="rId20"/>
    <p:sldId id="271" r:id="rId21"/>
    <p:sldId id="278" r:id="rId22"/>
    <p:sldId id="279" r:id="rId23"/>
    <p:sldId id="274" r:id="rId24"/>
    <p:sldId id="285" r:id="rId25"/>
    <p:sldId id="280" r:id="rId26"/>
    <p:sldId id="281" r:id="rId27"/>
    <p:sldId id="283" r:id="rId28"/>
    <p:sldId id="292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291" r:id="rId44"/>
    <p:sldId id="325" r:id="rId45"/>
    <p:sldId id="287" r:id="rId46"/>
    <p:sldId id="301" r:id="rId47"/>
    <p:sldId id="293" r:id="rId48"/>
    <p:sldId id="289" r:id="rId49"/>
    <p:sldId id="295" r:id="rId50"/>
    <p:sldId id="296" r:id="rId51"/>
    <p:sldId id="297" r:id="rId52"/>
    <p:sldId id="298" r:id="rId53"/>
    <p:sldId id="299" r:id="rId54"/>
    <p:sldId id="300" r:id="rId55"/>
    <p:sldId id="302" r:id="rId56"/>
    <p:sldId id="303" r:id="rId57"/>
    <p:sldId id="304" r:id="rId58"/>
    <p:sldId id="305" r:id="rId59"/>
    <p:sldId id="306" r:id="rId60"/>
    <p:sldId id="294" r:id="rId61"/>
    <p:sldId id="326" r:id="rId62"/>
    <p:sldId id="328" r:id="rId63"/>
    <p:sldId id="329" r:id="rId64"/>
    <p:sldId id="331" r:id="rId65"/>
    <p:sldId id="332" r:id="rId66"/>
    <p:sldId id="333" r:id="rId67"/>
    <p:sldId id="330" r:id="rId68"/>
    <p:sldId id="334" r:id="rId69"/>
    <p:sldId id="327" r:id="rId70"/>
    <p:sldId id="288" r:id="rId7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4660"/>
  </p:normalViewPr>
  <p:slideViewPr>
    <p:cSldViewPr>
      <p:cViewPr varScale="1">
        <p:scale>
          <a:sx n="70" d="100"/>
          <a:sy n="70" d="100"/>
        </p:scale>
        <p:origin x="774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04738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71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65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035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084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0486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03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3172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041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188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72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495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48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381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2185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472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755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805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456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05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7141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9567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359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74263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8246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453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0333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37300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800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86061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85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1751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5226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5373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572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1099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9733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0786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0199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1018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9650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4175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6976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219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7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7746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98323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06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494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035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38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3.pn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4.png"/><Relationship Id="rId9" Type="http://schemas.openxmlformats.org/officeDocument/2006/relationships/image" Target="../media/image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79712" y="3920775"/>
            <a:ext cx="6696744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Project – </a:t>
            </a:r>
            <a:br>
              <a:rPr lang="en-US" b="0" dirty="0" smtClean="0">
                <a:solidFill>
                  <a:srgbClr val="003366"/>
                </a:solidFill>
              </a:rPr>
            </a:br>
            <a:r>
              <a:rPr lang="en-US" b="0" dirty="0" smtClean="0">
                <a:solidFill>
                  <a:srgbClr val="003366"/>
                </a:solidFill>
              </a:rPr>
              <a:t>Final Presentation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2771800" y="486916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3366"/>
                </a:solidFill>
              </a:rPr>
              <a:t>Jovanovic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Milica</a:t>
            </a:r>
            <a:r>
              <a:rPr lang="en-US" sz="2400" dirty="0" smtClean="0">
                <a:solidFill>
                  <a:srgbClr val="003366"/>
                </a:solidFill>
              </a:rPr>
              <a:t> 835953</a:t>
            </a:r>
          </a:p>
          <a:p>
            <a:pPr lvl="0" algn="l" rtl="0">
              <a:spcBef>
                <a:spcPts val="0"/>
              </a:spcBef>
              <a:buNone/>
            </a:pPr>
            <a:r>
              <a:rPr lang="en-US" sz="2400" dirty="0" err="1" smtClean="0">
                <a:solidFill>
                  <a:srgbClr val="003366"/>
                </a:solidFill>
              </a:rPr>
              <a:t>Vidanovic</a:t>
            </a:r>
            <a:r>
              <a:rPr lang="en-US" sz="2400" dirty="0" smtClean="0">
                <a:solidFill>
                  <a:srgbClr val="003366"/>
                </a:solidFill>
              </a:rPr>
              <a:t> </a:t>
            </a:r>
            <a:r>
              <a:rPr lang="en-US" sz="2400" dirty="0" err="1" smtClean="0">
                <a:solidFill>
                  <a:srgbClr val="003366"/>
                </a:solidFill>
              </a:rPr>
              <a:t>Pavle</a:t>
            </a:r>
            <a:r>
              <a:rPr lang="en-US" sz="2400" dirty="0" smtClean="0">
                <a:solidFill>
                  <a:srgbClr val="003366"/>
                </a:solidFill>
              </a:rPr>
              <a:t> 854472</a:t>
            </a: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2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9" name="Picture 3" descr="D:\FAX\SW2\SW2015\Mockups\5 Request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FAX\SW2\SW2015\Mockups\6 Reservati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836712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86984" y="6074394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Request page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9058" y="6074393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Reservation page 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6919381" y="2191615"/>
            <a:ext cx="531075" cy="49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96336" y="1700808"/>
            <a:ext cx="1378014" cy="147732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User specify location either by typing address or by choosing it on the map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450" y="3178136"/>
            <a:ext cx="1466608" cy="101566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User specifies address by clicking on the map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1621447" y="3421436"/>
            <a:ext cx="531075" cy="4957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123" name="Picture 3" descr="D:\FAX\SW2\SW2015\Mockups\11 Notification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7248" y="908720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FAX\SW2\SW2015\Mockups\12 Reservation detail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048" y="908720"/>
            <a:ext cx="2644752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465595" y="6073665"/>
            <a:ext cx="1568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Notification page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77818" y="6073665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Reservation details </a:t>
            </a:r>
          </a:p>
        </p:txBody>
      </p:sp>
      <p:sp>
        <p:nvSpPr>
          <p:cNvPr id="14" name="Down Arrow 13"/>
          <p:cNvSpPr/>
          <p:nvPr/>
        </p:nvSpPr>
        <p:spPr>
          <a:xfrm rot="5400000">
            <a:off x="7107938" y="2523852"/>
            <a:ext cx="504056" cy="471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12372" y="2367056"/>
            <a:ext cx="1261977" cy="784830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rgbClr val="002060"/>
                </a:solidFill>
              </a:rPr>
              <a:t>Reservation Details page with data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156" y="2367057"/>
            <a:ext cx="1456044" cy="1015663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002060"/>
                </a:solidFill>
              </a:rPr>
              <a:t>U</a:t>
            </a:r>
            <a:r>
              <a:rPr lang="en-US" sz="1500" dirty="0" smtClean="0">
                <a:solidFill>
                  <a:srgbClr val="002060"/>
                </a:solidFill>
              </a:rPr>
              <a:t>ser rides with an option of canceling active ones</a:t>
            </a:r>
            <a:endParaRPr lang="en-US" sz="1500" dirty="0">
              <a:solidFill>
                <a:srgbClr val="00206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16200000">
            <a:off x="1728407" y="2674287"/>
            <a:ext cx="504056" cy="4511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5736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Admin home page 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6146" name="Picture 2" descr="D:\FAX\SW2\SW2015\Mockups\Web Mockups\14 Admin list repor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1" y="912764"/>
            <a:ext cx="5968866" cy="51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5400000">
            <a:off x="6516216" y="2826524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274344" y="2695222"/>
            <a:ext cx="1666901" cy="107721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Show details action brings Admin to Report details page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</a:t>
            </a:r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772451" y="6500849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Admin report details page 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7170" name="Picture 2" descr="D:\FAX\SW2\SW2015\Mockups\Web Mockups\15 Admin report details pa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58657"/>
            <a:ext cx="6146769" cy="527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Down Arrow 10"/>
          <p:cNvSpPr/>
          <p:nvPr/>
        </p:nvSpPr>
        <p:spPr>
          <a:xfrm rot="16200000">
            <a:off x="2278693" y="2473910"/>
            <a:ext cx="504056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1996" y="2496037"/>
            <a:ext cx="1664812" cy="1077218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Information about the user that made the repot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8992821">
            <a:off x="7350616" y="2921300"/>
            <a:ext cx="504056" cy="11127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250894" y="4221088"/>
            <a:ext cx="1664812" cy="830997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Bans reported user from the system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- </a:t>
            </a:r>
            <a:r>
              <a:rPr lang="en-US" sz="3000" dirty="0">
                <a:solidFill>
                  <a:srgbClr val="003366"/>
                </a:solidFill>
              </a:rPr>
              <a:t>Use </a:t>
            </a:r>
            <a:r>
              <a:rPr lang="en-US" sz="3000" dirty="0" smtClean="0">
                <a:solidFill>
                  <a:srgbClr val="003366"/>
                </a:solidFill>
              </a:rPr>
              <a:t>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339752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Sign Up 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5"/>
            <a:ext cx="9144000" cy="506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016496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Manage profile 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37" y="980728"/>
            <a:ext cx="9422977" cy="505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204439" y="6531000"/>
            <a:ext cx="3753122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 smtClean="0"/>
              <a:t>Request / Reserve a taxi </a:t>
            </a:r>
            <a:r>
              <a:rPr lang="en-US" sz="1400" dirty="0"/>
              <a:t>use </a:t>
            </a:r>
            <a:r>
              <a:rPr lang="en-US" sz="1400" dirty="0" smtClean="0"/>
              <a:t>case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5280"/>
            <a:ext cx="6805385" cy="240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66917"/>
            <a:ext cx="7736156" cy="3616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3331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547350" y="980728"/>
            <a:ext cx="7913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068" y="771416"/>
            <a:ext cx="7772420" cy="254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4" y="3433834"/>
            <a:ext cx="8855348" cy="277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Shape 40"/>
          <p:cNvSpPr txBox="1">
            <a:spLocks/>
          </p:cNvSpPr>
          <p:nvPr/>
        </p:nvSpPr>
        <p:spPr>
          <a:xfrm>
            <a:off x="1772451" y="6490690"/>
            <a:ext cx="3238799" cy="4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1300" dirty="0">
              <a:solidFill>
                <a:srgbClr val="00336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2574" y="2727885"/>
            <a:ext cx="1873740" cy="5847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Cancel ride use </a:t>
            </a:r>
            <a:r>
              <a:rPr lang="en-US" sz="1600" dirty="0" smtClean="0">
                <a:solidFill>
                  <a:srgbClr val="002060"/>
                </a:solidFill>
              </a:rPr>
              <a:t>case (passenger)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7038" y="5906834"/>
            <a:ext cx="1664812" cy="58477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Confirm/Decline </a:t>
            </a:r>
            <a:r>
              <a:rPr lang="en-US" sz="1600" dirty="0">
                <a:solidFill>
                  <a:srgbClr val="002060"/>
                </a:solidFill>
              </a:rPr>
              <a:t>a ride use </a:t>
            </a:r>
            <a:r>
              <a:rPr lang="en-US" sz="1600" dirty="0" smtClean="0">
                <a:solidFill>
                  <a:srgbClr val="002060"/>
                </a:solidFill>
              </a:rPr>
              <a:t>case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16373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Specific requirements - Use cases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339752" y="66459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Report use case</a:t>
            </a:r>
            <a:br>
              <a:rPr lang="en-US" sz="1400" dirty="0"/>
            </a:b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028" y="920459"/>
            <a:ext cx="9241028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354527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772451" y="6500849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indent="457200">
              <a:lnSpc>
                <a:spcPct val="115000"/>
              </a:lnSpc>
            </a:pPr>
            <a:r>
              <a:rPr lang="en-US" sz="1400" dirty="0"/>
              <a:t>Sign Up sequence </a:t>
            </a:r>
            <a:r>
              <a:rPr lang="en-US" sz="1400" dirty="0" smtClean="0"/>
              <a:t>diagram</a:t>
            </a: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9124" y="1124744"/>
            <a:ext cx="1584176" cy="1246495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 smtClean="0">
                <a:solidFill>
                  <a:srgbClr val="002060"/>
                </a:solidFill>
              </a:rPr>
              <a:t>Sign Up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6" y="125"/>
            <a:ext cx="5943600" cy="65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RASD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subTitle" idx="1"/>
          </p:nvPr>
        </p:nvSpPr>
        <p:spPr>
          <a:xfrm>
            <a:off x="2806200" y="4501050"/>
            <a:ext cx="5692800" cy="778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240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6654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1443381" y="6531000"/>
            <a:ext cx="3896938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892"/>
            <a:ext cx="7641212" cy="68211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88754" y="1412776"/>
            <a:ext cx="1989092" cy="16312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3366"/>
                </a:solidFill>
              </a:rPr>
              <a:t>Request a taxi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3378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3" y="125"/>
            <a:ext cx="7256359" cy="70292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75795" y="1124744"/>
            <a:ext cx="1989092" cy="1631216"/>
          </a:xfrm>
          <a:prstGeom prst="rect">
            <a:avLst/>
          </a:prstGeom>
          <a:noFill/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rgbClr val="003366"/>
                </a:solidFill>
              </a:rPr>
              <a:t>Reserve a taxi sequence diagram</a:t>
            </a:r>
            <a:endParaRPr lang="en-US" sz="2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8993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– Class diagram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1026" name="Picture 2" descr="ClassDiagram9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0" y="630538"/>
            <a:ext cx="8402160" cy="6244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458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Specific requirements – State Chart diagrams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555776" y="6500849"/>
            <a:ext cx="3383687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300" dirty="0" smtClean="0">
                <a:solidFill>
                  <a:srgbClr val="003366"/>
                </a:solidFill>
              </a:rPr>
              <a:t>Request lifecycle</a:t>
            </a: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433" y="782041"/>
            <a:ext cx="2996933" cy="56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0414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91549" y="131950"/>
            <a:ext cx="8452451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500" dirty="0" smtClean="0">
                <a:solidFill>
                  <a:srgbClr val="003366"/>
                </a:solidFill>
              </a:rPr>
              <a:t>Specific requirements – Non functional requirements</a:t>
            </a:r>
            <a:endParaRPr sz="25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82450" y="908720"/>
            <a:ext cx="9033737" cy="515554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Availability</a:t>
            </a:r>
          </a:p>
          <a:p>
            <a:pPr marL="722313" lvl="1">
              <a:buNone/>
            </a:pPr>
            <a:r>
              <a:rPr lang="en-US" sz="1800" dirty="0" smtClean="0"/>
              <a:t>-Application </a:t>
            </a:r>
            <a:r>
              <a:rPr lang="en-US" sz="1800" dirty="0"/>
              <a:t>should be available to handle user's request at all times using </a:t>
            </a:r>
            <a:r>
              <a:rPr lang="en-US" sz="1800" dirty="0" smtClean="0"/>
              <a:t>any </a:t>
            </a:r>
            <a:r>
              <a:rPr lang="en-US" sz="1800" dirty="0"/>
              <a:t>device with an installed web </a:t>
            </a:r>
            <a:r>
              <a:rPr lang="en-US" sz="1800" dirty="0" smtClean="0"/>
              <a:t>browser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Maintainability</a:t>
            </a:r>
            <a:r>
              <a:rPr lang="en-US" sz="2400" i="1" dirty="0" smtClean="0"/>
              <a:t> </a:t>
            </a:r>
            <a:endParaRPr lang="en-US" sz="2400" dirty="0" smtClean="0"/>
          </a:p>
          <a:p>
            <a:pPr marL="722313" lvl="1" defTabSz="722313">
              <a:buNone/>
            </a:pPr>
            <a:r>
              <a:rPr lang="en-US" sz="1800" dirty="0" smtClean="0"/>
              <a:t>- The software system provide specific API for enabling future developers with option to add more services or fix bugs in the system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Portability</a:t>
            </a:r>
            <a:endParaRPr lang="en-US" sz="2400" dirty="0"/>
          </a:p>
          <a:p>
            <a:pPr marL="722313" indent="-279400">
              <a:buNone/>
            </a:pPr>
            <a:r>
              <a:rPr lang="en-US" sz="1800" dirty="0" smtClean="0"/>
              <a:t>	- Application </a:t>
            </a:r>
            <a:r>
              <a:rPr lang="en-US" sz="1800" dirty="0"/>
              <a:t>could be run on device with any OS that has access to Internet and has a web </a:t>
            </a:r>
            <a:r>
              <a:rPr lang="en-US" sz="1800" dirty="0" smtClean="0"/>
              <a:t>browser</a:t>
            </a:r>
            <a:endParaRPr lang="en-US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2400" dirty="0"/>
              <a:t>User </a:t>
            </a:r>
            <a:r>
              <a:rPr lang="en-US" sz="2400" dirty="0" smtClean="0"/>
              <a:t>Interface</a:t>
            </a:r>
            <a:endParaRPr lang="en-US" sz="2400" dirty="0"/>
          </a:p>
          <a:p>
            <a:pPr marL="722313" indent="-354013">
              <a:buNone/>
            </a:pPr>
            <a:r>
              <a:rPr lang="en-US" sz="1800" dirty="0" smtClean="0"/>
              <a:t>	- Web </a:t>
            </a:r>
            <a:r>
              <a:rPr lang="en-US" sz="1800" dirty="0"/>
              <a:t>application should be intuitive so even the nontechnical users can use the system as simply and efficiently as </a:t>
            </a:r>
            <a:r>
              <a:rPr lang="en-US" sz="1800" dirty="0" smtClean="0"/>
              <a:t>possible</a:t>
            </a:r>
            <a:endParaRPr lang="en-US" sz="1800" dirty="0"/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497532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30539"/>
            <a:ext cx="9144000" cy="6227462"/>
          </a:xfrm>
          <a:prstGeom prst="rect">
            <a:avLst/>
          </a:prstGeom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Alloy- World generated by Alloy analyzer</a:t>
            </a:r>
            <a:r>
              <a:rPr lang="en-US" sz="2800" dirty="0" smtClean="0"/>
              <a:t>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168393161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Alloy- Prove the model’s consistency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0" y="786274"/>
            <a:ext cx="3452238" cy="5704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00" y="786274"/>
            <a:ext cx="56959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8076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8183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Design Document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0759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High level </a:t>
            </a:r>
            <a:r>
              <a:rPr lang="en-US" sz="2800" dirty="0" err="1" smtClean="0">
                <a:solidFill>
                  <a:srgbClr val="003366"/>
                </a:solidFill>
              </a:rPr>
              <a:t>compnents</a:t>
            </a:r>
            <a:r>
              <a:rPr lang="en-US" sz="2800" dirty="0" smtClean="0">
                <a:solidFill>
                  <a:srgbClr val="003366"/>
                </a:solidFill>
              </a:rPr>
              <a:t> and their interaction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050" name="Picture 2" descr="HighLevelArchitectureNe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5" y="998265"/>
            <a:ext cx="5472608" cy="543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442303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System Components 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3" name="Picture 1" descr="ComponentDiagra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" y="1268761"/>
            <a:ext cx="9034644" cy="46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448127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err="1" smtClean="0">
                <a:solidFill>
                  <a:srgbClr val="003366"/>
                </a:solidFill>
              </a:rPr>
              <a:t>myTaxiService</a:t>
            </a:r>
            <a:r>
              <a:rPr lang="en-US" sz="3000" dirty="0" smtClean="0">
                <a:solidFill>
                  <a:srgbClr val="003366"/>
                </a:solidFill>
              </a:rPr>
              <a:t> software application</a:t>
            </a:r>
            <a:endParaRPr sz="3000" dirty="0">
              <a:solidFill>
                <a:srgbClr val="003366"/>
              </a:solidFill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457200" y="766050"/>
            <a:ext cx="8229600" cy="5325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/>
              <a:t>A</a:t>
            </a:r>
            <a:r>
              <a:rPr lang="en-US" sz="2400" dirty="0" smtClean="0"/>
              <a:t>pplication </a:t>
            </a:r>
            <a:r>
              <a:rPr lang="en-US" sz="2400" dirty="0"/>
              <a:t>similar to Uber, which makes the process of assigning an available taxi vehicle to possible passengers </a:t>
            </a:r>
            <a:endParaRPr lang="en-US" sz="2400" dirty="0" smtClean="0"/>
          </a:p>
          <a:p>
            <a:pPr>
              <a:buNone/>
            </a:pPr>
            <a:endParaRPr sz="22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2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026" name="Picture 2" descr="C:\Users\Milica\Desktop\881017364304704761KUbUM83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8" y="2348879"/>
            <a:ext cx="3598783" cy="3082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ilica\Desktop\cartoon-man-0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444" y="1628800"/>
            <a:ext cx="1216025" cy="169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/>
          <p:cNvSpPr/>
          <p:nvPr/>
        </p:nvSpPr>
        <p:spPr>
          <a:xfrm rot="3940846">
            <a:off x="4522060" y="1827260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333590" y="2376984"/>
            <a:ext cx="2016224" cy="1889770"/>
          </a:xfrm>
          <a:prstGeom prst="ellipse">
            <a:avLst/>
          </a:prstGeom>
          <a:solidFill>
            <a:schemeClr val="accent6">
              <a:lumMod val="60000"/>
              <a:lumOff val="40000"/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C:\Users\Milica\Desktop\023-taxi_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516" y="3789040"/>
            <a:ext cx="2184127" cy="218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own Arrow 16"/>
          <p:cNvSpPr/>
          <p:nvPr/>
        </p:nvSpPr>
        <p:spPr>
          <a:xfrm rot="7481024">
            <a:off x="4319972" y="3827190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 descr="C:\Users\Milica\Desktop\moto_morrison_sketch_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469" y="1775351"/>
            <a:ext cx="1641509" cy="11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ilica\Desktop\rough-sketch-mobile-phone-hand-drawn-5438643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574" y="4160560"/>
            <a:ext cx="1564898" cy="167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959558" y="5656825"/>
            <a:ext cx="200493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 rot="21425908">
            <a:off x="7639383" y="3079046"/>
            <a:ext cx="421346" cy="9024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54462" y="3928493"/>
            <a:ext cx="3658476" cy="2044674"/>
          </a:xfrm>
          <a:prstGeom prst="roundRect">
            <a:avLst/>
          </a:prstGeom>
          <a:solidFill>
            <a:schemeClr val="accent3">
              <a:lumMod val="60000"/>
              <a:lumOff val="40000"/>
              <a:alpha val="4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5248329" y="1624801"/>
            <a:ext cx="3158785" cy="1857814"/>
          </a:xfrm>
          <a:prstGeom prst="roundRect">
            <a:avLst/>
          </a:prstGeom>
          <a:solidFill>
            <a:schemeClr val="accent1">
              <a:alpha val="4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Deployment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4" name="Picture 2" descr="Deployment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06579"/>
            <a:ext cx="4623638" cy="547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175155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– 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8" name="Picture 2" descr="RequestRuntimeSequenceDia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768"/>
            <a:ext cx="9066174" cy="440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5722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>
                <a:solidFill>
                  <a:srgbClr val="003366"/>
                </a:solidFill>
              </a:rPr>
              <a:t>Request – 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5122" name="Picture 2" descr="ReservationSequenceDia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1" y="1225720"/>
            <a:ext cx="9063055" cy="493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0463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Ban user– </a:t>
            </a:r>
            <a:r>
              <a:rPr lang="en-US" sz="2800" dirty="0">
                <a:solidFill>
                  <a:srgbClr val="003366"/>
                </a:solidFill>
              </a:rPr>
              <a:t>Runtime view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6146" name="Picture 2" descr="BanUs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51" y="1627455"/>
            <a:ext cx="7155696" cy="396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1687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Component interfaces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450" y="1109056"/>
            <a:ext cx="9266066" cy="4885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 smtClean="0"/>
              <a:t>Guest Manager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User </a:t>
            </a:r>
            <a:r>
              <a:rPr lang="en-US" sz="1800" b="1" i="1" dirty="0" err="1"/>
              <a:t>signUp</a:t>
            </a:r>
            <a:r>
              <a:rPr lang="en-US" sz="1800" i="1" dirty="0"/>
              <a:t>(</a:t>
            </a:r>
            <a:r>
              <a:rPr lang="en-US" sz="1800" i="1" dirty="0" err="1"/>
              <a:t>name,surname,email,password,phone,img</a:t>
            </a:r>
            <a:r>
              <a:rPr lang="en-US" sz="1800" i="1" dirty="0"/>
              <a:t>)</a:t>
            </a:r>
            <a:endParaRPr lang="en-US" sz="1800" i="1" dirty="0" smtClean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i="1" dirty="0"/>
              <a:t>User </a:t>
            </a:r>
            <a:r>
              <a:rPr lang="en-US" sz="1800" b="1" i="1" dirty="0" err="1" smtClean="0"/>
              <a:t>signIn</a:t>
            </a:r>
            <a:r>
              <a:rPr lang="en-US" sz="1800" i="1" dirty="0" smtClean="0"/>
              <a:t>(</a:t>
            </a:r>
            <a:r>
              <a:rPr lang="en-US" sz="1800" i="1" dirty="0" err="1" smtClean="0"/>
              <a:t>email,password</a:t>
            </a:r>
            <a:r>
              <a:rPr lang="en-US" sz="1800" i="1" dirty="0" smtClean="0"/>
              <a:t>)</a:t>
            </a:r>
          </a:p>
          <a:p>
            <a:pPr lvl="0"/>
            <a:r>
              <a:rPr lang="en-US" sz="2400" u="sng" dirty="0" smtClean="0"/>
              <a:t>User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Request </a:t>
            </a:r>
            <a:r>
              <a:rPr lang="en-US" sz="1800" b="1" i="1" dirty="0" err="1"/>
              <a:t>makeRequest</a:t>
            </a:r>
            <a:r>
              <a:rPr lang="en-US" sz="1800" i="1" dirty="0"/>
              <a:t>(</a:t>
            </a:r>
            <a:r>
              <a:rPr lang="en-US" sz="1800" i="1" dirty="0" err="1"/>
              <a:t>source_address,user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50" i="1" dirty="0"/>
              <a:t>Reservation </a:t>
            </a:r>
            <a:r>
              <a:rPr lang="en-US" sz="1750" b="1" i="1" dirty="0" err="1" smtClean="0"/>
              <a:t>makeReservation</a:t>
            </a:r>
            <a:r>
              <a:rPr lang="en-US" sz="1750" i="1" dirty="0" smtClean="0"/>
              <a:t>(</a:t>
            </a:r>
            <a:r>
              <a:rPr lang="en-US" sz="1750" i="1" dirty="0" err="1" smtClean="0"/>
              <a:t>source_address,time_of_ride,destination_address,user</a:t>
            </a:r>
            <a:r>
              <a:rPr lang="en-US" sz="1750" i="1" dirty="0" smtClean="0"/>
              <a:t>)</a:t>
            </a:r>
            <a:endParaRPr lang="en-US" sz="175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smtClean="0"/>
              <a:t>String </a:t>
            </a:r>
            <a:r>
              <a:rPr lang="en-US" sz="1800" b="1" i="1" dirty="0"/>
              <a:t>report</a:t>
            </a:r>
            <a:r>
              <a:rPr lang="en-US" sz="1800" i="1" dirty="0"/>
              <a:t>(</a:t>
            </a:r>
            <a:r>
              <a:rPr lang="en-US" sz="1800" i="1" dirty="0" err="1"/>
              <a:t>description,id_user,id_banned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manageProfile</a:t>
            </a:r>
            <a:r>
              <a:rPr lang="en-US" sz="1800" i="1" dirty="0"/>
              <a:t>(user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err="1"/>
              <a:t>TaxiDriver</a:t>
            </a:r>
            <a:r>
              <a:rPr lang="en-US" sz="1800" i="1" dirty="0"/>
              <a:t>[] </a:t>
            </a:r>
            <a:r>
              <a:rPr lang="en-US" sz="1800" b="1" i="1" dirty="0" err="1"/>
              <a:t>checkTaxisAvailable</a:t>
            </a:r>
            <a:r>
              <a:rPr lang="en-US" sz="1800" i="1" dirty="0"/>
              <a:t>(</a:t>
            </a:r>
            <a:r>
              <a:rPr lang="en-US" sz="1800" i="1" dirty="0" err="1"/>
              <a:t>source_address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cancelRide</a:t>
            </a:r>
            <a:r>
              <a:rPr lang="en-US" sz="1800" i="1" dirty="0"/>
              <a:t>(request)</a:t>
            </a:r>
            <a:endParaRPr lang="en-US" sz="1800" i="1" dirty="0" smtClean="0"/>
          </a:p>
          <a:p>
            <a:r>
              <a:rPr lang="en-US" sz="2400" u="sng" dirty="0" smtClean="0"/>
              <a:t>Taxi Driver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 smtClean="0"/>
              <a:t>String </a:t>
            </a:r>
            <a:r>
              <a:rPr lang="en-US" sz="1800" b="1" i="1" dirty="0" err="1"/>
              <a:t>confirmDeclineRide</a:t>
            </a:r>
            <a:r>
              <a:rPr lang="en-US" sz="1800" i="1" dirty="0"/>
              <a:t>(request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setAvailable</a:t>
            </a:r>
            <a:r>
              <a:rPr lang="en-US" sz="1800" i="1" dirty="0"/>
              <a:t>(</a:t>
            </a:r>
            <a:r>
              <a:rPr lang="en-US" sz="1800" i="1" dirty="0" err="1"/>
              <a:t>available_bool,id_driver</a:t>
            </a:r>
            <a:r>
              <a:rPr lang="en-US" sz="1800" i="1" dirty="0" smtClean="0"/>
              <a:t>)</a:t>
            </a:r>
          </a:p>
          <a:p>
            <a:r>
              <a:rPr lang="en-US" sz="2400" u="sng" dirty="0" smtClean="0"/>
              <a:t>Admin </a:t>
            </a:r>
            <a:r>
              <a:rPr lang="en-US" sz="2400" u="sng" dirty="0"/>
              <a:t>Manager</a:t>
            </a:r>
            <a:endParaRPr lang="en-US" sz="2400" u="sng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String </a:t>
            </a:r>
            <a:r>
              <a:rPr lang="en-US" sz="1800" b="1" i="1" dirty="0" err="1"/>
              <a:t>banUser</a:t>
            </a:r>
            <a:r>
              <a:rPr lang="en-US" sz="1800" i="1" dirty="0"/>
              <a:t>(</a:t>
            </a:r>
            <a:r>
              <a:rPr lang="en-US" sz="1800" i="1" dirty="0" err="1"/>
              <a:t>id_report</a:t>
            </a:r>
            <a:r>
              <a:rPr lang="en-US" sz="1800" i="1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/>
              <a:t>Report[] </a:t>
            </a:r>
            <a:r>
              <a:rPr lang="en-US" sz="1800" b="1" i="1" dirty="0" err="1"/>
              <a:t>viewReports</a:t>
            </a:r>
            <a:r>
              <a:rPr lang="en-US" sz="1800" i="1" dirty="0" smtClean="0"/>
              <a:t>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065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myTaxyService</a:t>
            </a:r>
            <a:r>
              <a:rPr lang="en-US" sz="2800" dirty="0" smtClean="0">
                <a:solidFill>
                  <a:srgbClr val="003366"/>
                </a:solidFill>
              </a:rPr>
              <a:t> system – Architectural style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170" name="Picture 2" descr="high level arch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00" y="837860"/>
            <a:ext cx="5436798" cy="5639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50728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myTaxyService</a:t>
            </a:r>
            <a:r>
              <a:rPr lang="en-US" sz="2800" dirty="0" smtClean="0">
                <a:solidFill>
                  <a:srgbClr val="003366"/>
                </a:solidFill>
              </a:rPr>
              <a:t> system – Design Patterns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0" name="Picture 9" descr="C:\Users\Milica\Desktop\singleton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89" y="1575512"/>
            <a:ext cx="3382565" cy="263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C:\Users\Milica\Desktop\mvc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6" y="1510428"/>
            <a:ext cx="4052402" cy="273634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713271" y="4726632"/>
            <a:ext cx="166820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1800" dirty="0" smtClean="0"/>
              <a:t>Singleton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44147" y="4731120"/>
            <a:ext cx="166820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1800" dirty="0" smtClean="0"/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4140216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Request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078" y="734699"/>
            <a:ext cx="3160120" cy="583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64105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Request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Reserv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3" y="737875"/>
            <a:ext cx="1585471" cy="58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94498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Reservation Algorithm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Reserv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63" y="737875"/>
            <a:ext cx="1585471" cy="582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286917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dirty="0" smtClean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63525" indent="-263525"/>
            <a:r>
              <a:rPr lang="en-US" sz="2400" dirty="0"/>
              <a:t>Stakeholders: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Company</a:t>
            </a:r>
          </a:p>
          <a:p>
            <a:pPr>
              <a:buNone/>
            </a:pPr>
            <a:r>
              <a:rPr lang="en-US" sz="1600" dirty="0" smtClean="0"/>
              <a:t>	- provided </a:t>
            </a:r>
            <a:r>
              <a:rPr lang="en-US" sz="1600" dirty="0"/>
              <a:t>project </a:t>
            </a:r>
            <a:r>
              <a:rPr lang="en-US" sz="1600" dirty="0" smtClean="0"/>
              <a:t>specification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smtClean="0"/>
              <a:t>- expect </a:t>
            </a:r>
            <a:r>
              <a:rPr lang="en-US" sz="1600" dirty="0"/>
              <a:t>it to be delivered in a way that satisfies given </a:t>
            </a:r>
            <a:r>
              <a:rPr lang="en-US" sz="1600" dirty="0" smtClean="0"/>
              <a:t>specification</a:t>
            </a:r>
          </a:p>
          <a:p>
            <a:pPr>
              <a:buNone/>
            </a:pPr>
            <a:r>
              <a:rPr lang="en-US" sz="1600" dirty="0"/>
              <a:t>	</a:t>
            </a:r>
            <a:r>
              <a:rPr lang="en-US" sz="1600" dirty="0" smtClean="0"/>
              <a:t>- respecting </a:t>
            </a:r>
            <a:r>
              <a:rPr lang="en-US" sz="1600" dirty="0"/>
              <a:t>the set deadlines and budget </a:t>
            </a:r>
            <a:endParaRPr lang="en-US" sz="12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Developer group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Taxi </a:t>
            </a:r>
            <a:r>
              <a:rPr lang="en-US" sz="1800" dirty="0" smtClean="0"/>
              <a:t>driver</a:t>
            </a:r>
          </a:p>
          <a:p>
            <a:pPr marL="339725" lvl="3">
              <a:buNone/>
            </a:pPr>
            <a:r>
              <a:rPr lang="en-US" sz="1200" dirty="0" smtClean="0"/>
              <a:t>	</a:t>
            </a:r>
            <a:r>
              <a:rPr lang="en-US" sz="1600" dirty="0" smtClean="0"/>
              <a:t>- person </a:t>
            </a:r>
            <a:r>
              <a:rPr lang="en-US" sz="1600" dirty="0"/>
              <a:t>working for the company that ordered the software product</a:t>
            </a:r>
            <a:endParaRPr lang="en-US" sz="1200" dirty="0" smtClean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Passenger</a:t>
            </a:r>
          </a:p>
          <a:p>
            <a:pPr marL="339725" lvl="3">
              <a:buNone/>
            </a:pPr>
            <a:r>
              <a:rPr lang="en-US" dirty="0" smtClean="0"/>
              <a:t>	</a:t>
            </a:r>
            <a:r>
              <a:rPr lang="en-US" sz="1600" dirty="0"/>
              <a:t>- person who need a ride to specific location</a:t>
            </a:r>
            <a:endParaRPr lang="en-US" dirty="0" smtClean="0"/>
          </a:p>
          <a:p>
            <a:pPr marL="263525" indent="-263525">
              <a:tabLst>
                <a:tab pos="0" algn="l"/>
              </a:tabLst>
            </a:pPr>
            <a:r>
              <a:rPr lang="en-US" sz="2400" dirty="0" smtClean="0"/>
              <a:t>Actors</a:t>
            </a:r>
            <a:r>
              <a:rPr lang="en-US" sz="2400" dirty="0"/>
              <a:t>: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Guest </a:t>
            </a:r>
            <a:r>
              <a:rPr lang="en-US" sz="1600" dirty="0" smtClean="0"/>
              <a:t>-</a:t>
            </a:r>
            <a:r>
              <a:rPr lang="en-US" sz="1800" dirty="0" smtClean="0"/>
              <a:t> </a:t>
            </a:r>
            <a:r>
              <a:rPr lang="en-US" sz="1600" dirty="0"/>
              <a:t>person accessing a system that has either never registered of hasn't logged in yet</a:t>
            </a:r>
            <a:endParaRPr lang="en-US" sz="1600" dirty="0" smtClean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</a:t>
            </a:r>
            <a:r>
              <a:rPr lang="en-US" sz="1600" dirty="0"/>
              <a:t>- person already registered and logged into the system</a:t>
            </a:r>
            <a:endParaRPr lang="en-US" sz="18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Taxi </a:t>
            </a:r>
            <a:r>
              <a:rPr lang="en-US" sz="1800" dirty="0" smtClean="0"/>
              <a:t>driver </a:t>
            </a:r>
            <a:r>
              <a:rPr lang="en-US" sz="1600" dirty="0" smtClean="0"/>
              <a:t>- same as User, but can access to all features offered by the driver application</a:t>
            </a:r>
            <a:endParaRPr lang="en-US" sz="1800" dirty="0"/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Admin </a:t>
            </a:r>
            <a:r>
              <a:rPr lang="en-US" sz="1600" dirty="0"/>
              <a:t>- person responsible for handling </a:t>
            </a:r>
            <a:r>
              <a:rPr lang="en-US" sz="1600" dirty="0" smtClean="0"/>
              <a:t>reports, can ban users or driver from system</a:t>
            </a:r>
            <a:endParaRPr lang="en-US" sz="16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2050" name="Picture 2" descr="C:\Users\Milica\Desktop\023-taxi_0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3" y="5589240"/>
            <a:ext cx="917258" cy="91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ilica\Desktop\cartoon-man-00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980728"/>
            <a:ext cx="1062211" cy="147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874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err="1" smtClean="0">
                <a:solidFill>
                  <a:srgbClr val="003366"/>
                </a:solidFill>
              </a:rPr>
              <a:t>ConfirmDecline</a:t>
            </a:r>
            <a:r>
              <a:rPr lang="en-US" sz="2800" dirty="0" smtClean="0">
                <a:solidFill>
                  <a:srgbClr val="003366"/>
                </a:solidFill>
              </a:rPr>
              <a:t> and </a:t>
            </a:r>
            <a:r>
              <a:rPr lang="en-US" sz="2800" dirty="0" err="1" smtClean="0">
                <a:solidFill>
                  <a:srgbClr val="003366"/>
                </a:solidFill>
              </a:rPr>
              <a:t>SetAvailability</a:t>
            </a:r>
            <a:r>
              <a:rPr lang="en-US" sz="2800" dirty="0" smtClean="0">
                <a:solidFill>
                  <a:srgbClr val="003366"/>
                </a:solidFill>
              </a:rPr>
              <a:t> </a:t>
            </a:r>
            <a:r>
              <a:rPr lang="en-US" sz="2800" dirty="0" err="1" smtClean="0">
                <a:solidFill>
                  <a:srgbClr val="003366"/>
                </a:solidFill>
              </a:rPr>
              <a:t>Alghorithms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Confirm Decline rid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94" y="1129014"/>
            <a:ext cx="3639858" cy="540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 descr="setAvailabl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063419"/>
            <a:ext cx="4357460" cy="5325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2280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306548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Requirement traceability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922949"/>
              </p:ext>
            </p:extLst>
          </p:nvPr>
        </p:nvGraphicFramePr>
        <p:xfrm>
          <a:off x="82450" y="980727"/>
          <a:ext cx="8810030" cy="5504303"/>
        </p:xfrm>
        <a:graphic>
          <a:graphicData uri="http://schemas.openxmlformats.org/drawingml/2006/table">
            <a:tbl>
              <a:tblPr firstRow="1" firstCol="1" bandRow="1"/>
              <a:tblGrid>
                <a:gridCol w="4925336"/>
                <a:gridCol w="3884694"/>
              </a:tblGrid>
              <a:tr h="426017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Functional requirements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Component</a:t>
                      </a: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en-US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1.-2.UseCase: Accessing the application- Sign Up and Sign In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3.UseCase: Manage Profile for user and 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Taxi Driver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4.UseCase: Requesting a taxi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Taxi Driver Manager, Data Layer, Google Maps API, Google Places API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5.UseCase: Reserving a taxi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Taxi Driver Manager, Data Layer, Google Places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6.UseCase: Canceling a ride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Data Layer, Taxi Driver Manager, Scheduler 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7.UseCase: Confirm/Decline a ride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Scheduler, Driver Manager , Google Maps API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993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8.UseCase: Check Taxis Available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Manager, Scheduler, Google Maps API,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9.UseCase: Report user/driver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 Manager or Driver Manager, Data Layer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10.UseCase: Ban user/driver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Manager, 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DataLayer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1979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Inspection document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709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Integration Test Plan</a:t>
            </a:r>
            <a:endParaRPr b="0" dirty="0">
              <a:solidFill>
                <a:srgbClr val="003366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76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System Components - Overview 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3073" name="Picture 1" descr="ComponentDiagram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5" y="1268761"/>
            <a:ext cx="9034644" cy="4689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9369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Functions that have to pass unit testing 1/2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47274"/>
              </p:ext>
            </p:extLst>
          </p:nvPr>
        </p:nvGraphicFramePr>
        <p:xfrm>
          <a:off x="1259632" y="908720"/>
          <a:ext cx="7056786" cy="5472609"/>
        </p:xfrm>
        <a:graphic>
          <a:graphicData uri="http://schemas.openxmlformats.org/drawingml/2006/table">
            <a:tbl>
              <a:tblPr firstRow="1" firstCol="1" bandRow="1"/>
              <a:tblGrid>
                <a:gridCol w="2255261"/>
                <a:gridCol w="4801525"/>
              </a:tblGrid>
              <a:tr h="2736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Component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Functions to be unit tested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54726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Guest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signUp()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191541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User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makeRequest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makeReservation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report()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manageProfile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checkTaxisAvailable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cancelRide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178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TaxiDriver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confirmDeclineRide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setAvailable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manageProfile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report()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cancelRide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checkRides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8208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Admin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banUser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viewReports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signIn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363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Scheduler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272415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34234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Functions that have to pass unit testing 2/2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11447"/>
              </p:ext>
            </p:extLst>
          </p:nvPr>
        </p:nvGraphicFramePr>
        <p:xfrm>
          <a:off x="1259632" y="908720"/>
          <a:ext cx="7056784" cy="5410277"/>
        </p:xfrm>
        <a:graphic>
          <a:graphicData uri="http://schemas.openxmlformats.org/drawingml/2006/table">
            <a:tbl>
              <a:tblPr firstRow="1" firstCol="1" bandRow="1"/>
              <a:tblGrid>
                <a:gridCol w="2255260"/>
                <a:gridCol w="4801524"/>
              </a:tblGrid>
              <a:tr h="262084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Component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Functions to be unit tested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165942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Request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createRequest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provideTaxi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calculateETA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sendConfirmation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findZone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findDriver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b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rideProposal</a:t>
                      </a:r>
                      <a:r>
                        <a:rPr lang="en-US" sz="1600" b="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  <a:tr h="183458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Reservation Manager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createReservation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findZone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sendConfirmation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reservationConfirmation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rideProposal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2501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Zone Manager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determineZone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 //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getZone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/>
                        <a:ea typeface="Calibri"/>
                        <a:cs typeface="Calibri"/>
                      </a:endParaRP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findAvailableDriver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enqueDriver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dequeueDriver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  <a:p>
                      <a:pPr marL="342900" lvl="0" indent="-34290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1080"/>
                        </a:spcAft>
                        <a:buFont typeface="Symbol"/>
                        <a:buChar char=""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peekDriverOnQueue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/>
                          <a:ea typeface="Calibri"/>
                          <a:cs typeface="Calibri"/>
                        </a:rPr>
                        <a:t>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295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BF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0032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1/3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4098" name="Picture 2" descr="Integration testing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68" y="2862914"/>
            <a:ext cx="4527993" cy="12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 descr="Integration testi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0" y="980728"/>
            <a:ext cx="4527993" cy="1297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544" y="4815325"/>
            <a:ext cx="4196273" cy="1289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88824" y="2339694"/>
            <a:ext cx="1915244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Admin Component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53896" y="4160797"/>
            <a:ext cx="1836205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Guest Component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06312" y="6095683"/>
            <a:ext cx="2280736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Taxi </a:t>
            </a:r>
            <a:r>
              <a:rPr lang="en-US" sz="1600" dirty="0" smtClean="0">
                <a:solidFill>
                  <a:srgbClr val="002060"/>
                </a:solidFill>
              </a:rPr>
              <a:t>Driver</a:t>
            </a:r>
            <a:r>
              <a:rPr lang="en-US" sz="1600" dirty="0" smtClean="0"/>
              <a:t> Component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593316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2/3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37871" y="5229200"/>
            <a:ext cx="2268254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Scheduler Component</a:t>
            </a:r>
            <a:endParaRPr lang="en-US" sz="1600" dirty="0"/>
          </a:p>
        </p:txBody>
      </p:sp>
      <p:pic>
        <p:nvPicPr>
          <p:cNvPr id="5122" name="Picture 2" descr="Scheadul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9" y="1052736"/>
            <a:ext cx="8549779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708749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Elements to be integrated 3/3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08890" y="5252219"/>
            <a:ext cx="1926217" cy="338554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User Component</a:t>
            </a:r>
            <a:endParaRPr lang="en-US" sz="1600" dirty="0"/>
          </a:p>
        </p:txBody>
      </p:sp>
      <p:pic>
        <p:nvPicPr>
          <p:cNvPr id="6146" name="Picture 2" descr="UserManag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486" y="923907"/>
            <a:ext cx="4860032" cy="407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44720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/>
            <a:r>
              <a:rPr lang="en-US" sz="2400" dirty="0"/>
              <a:t>Goals: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[G1] registering new user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[G2] login to existing user’s account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[G3] managing user's profile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[G4] requesting a taxi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[G5] reserving a taxi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[G6] canceling a ride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[G7] checking taxi availability around user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[G8] reporting a problem caused by passenger or taxi driver </a:t>
            </a:r>
          </a:p>
          <a:p>
            <a:pPr marL="536575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[G9] confirming/declining a ride(taxi driver)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58744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Integration Strategy – Bottom up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7170" name="Picture 2" descr="Bottomu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00" y="2492896"/>
            <a:ext cx="4608512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076056" y="1052736"/>
            <a:ext cx="3672408" cy="2585323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bottom-up </a:t>
            </a:r>
            <a:r>
              <a:rPr lang="en-US" sz="1800" dirty="0" smtClean="0"/>
              <a:t>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start </a:t>
            </a:r>
            <a:r>
              <a:rPr lang="en-US" sz="1800" dirty="0"/>
              <a:t>from the lowest levels of the system (functions) that have passed the unit </a:t>
            </a:r>
            <a:r>
              <a:rPr lang="en-US" sz="1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good </a:t>
            </a:r>
            <a:r>
              <a:rPr lang="en-US" sz="1800" dirty="0"/>
              <a:t>overview of how far have we gone with the integration </a:t>
            </a:r>
            <a:r>
              <a:rPr lang="en-US" sz="1800" dirty="0" smtClean="0"/>
              <a:t>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spot </a:t>
            </a:r>
            <a:r>
              <a:rPr lang="en-US" sz="1800" dirty="0"/>
              <a:t>the problems in lower </a:t>
            </a:r>
            <a:r>
              <a:rPr lang="en-US" sz="1800" dirty="0" smtClean="0"/>
              <a:t>levels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756968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Software Integration Strategy 1/2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471751"/>
                  </p:ext>
                </p:extLst>
              </p:nvPr>
            </p:nvGraphicFramePr>
            <p:xfrm>
              <a:off x="547350" y="1196752"/>
              <a:ext cx="5296535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5030"/>
                    <a:gridCol w="4421505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I1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Guest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0471751"/>
                  </p:ext>
                </p:extLst>
              </p:nvPr>
            </p:nvGraphicFramePr>
            <p:xfrm>
              <a:off x="547350" y="1196752"/>
              <a:ext cx="5296535" cy="540386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75030"/>
                    <a:gridCol w="4421505"/>
                  </a:tblGrid>
                  <a:tr h="270193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0193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I1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20000" t="-131818" b="-5227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64089"/>
                  </p:ext>
                </p:extLst>
              </p:nvPr>
            </p:nvGraphicFramePr>
            <p:xfrm>
              <a:off x="547350" y="2060848"/>
              <a:ext cx="5329946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12727"/>
                    <a:gridCol w="4517219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I2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Admin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464089"/>
                  </p:ext>
                </p:extLst>
              </p:nvPr>
            </p:nvGraphicFramePr>
            <p:xfrm>
              <a:off x="547350" y="2060848"/>
              <a:ext cx="5329946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12727"/>
                    <a:gridCol w="4517219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I2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18084" t="-128261" r="-135" b="-456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68343"/>
                  </p:ext>
                </p:extLst>
              </p:nvPr>
            </p:nvGraphicFramePr>
            <p:xfrm>
              <a:off x="547350" y="2924944"/>
              <a:ext cx="5320794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9962"/>
                    <a:gridCol w="4590832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I3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TaxiDriver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Manager 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968343"/>
                  </p:ext>
                </p:extLst>
              </p:nvPr>
            </p:nvGraphicFramePr>
            <p:xfrm>
              <a:off x="547350" y="2924944"/>
              <a:ext cx="5320794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729962"/>
                    <a:gridCol w="4590832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I3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8"/>
                          <a:stretch>
                            <a:fillRect l="-16069" t="-130435" b="-4565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4947536" y="4005064"/>
            <a:ext cx="3672408" cy="1477328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Integration Test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Guest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Admin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TaxiDriver</a:t>
            </a:r>
            <a:r>
              <a:rPr lang="en-US" sz="1800" dirty="0" smtClean="0"/>
              <a:t> Component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67321166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Software Integration Strategy 2/2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81586" y="3266400"/>
            <a:ext cx="3672408" cy="92333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Integration Test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Scheduler Component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User Component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50941"/>
                  </p:ext>
                </p:extLst>
              </p:nvPr>
            </p:nvGraphicFramePr>
            <p:xfrm>
              <a:off x="314900" y="1052736"/>
              <a:ext cx="8433564" cy="792861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0676"/>
                    <a:gridCol w="7992888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I4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Zone Manager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Request Manager, Reservation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I5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Request Manager, Reservation Manager, </a:t>
                          </a: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TaxiDriver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Manager, </a:t>
                          </a: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Scheduler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250941"/>
                  </p:ext>
                </p:extLst>
              </p:nvPr>
            </p:nvGraphicFramePr>
            <p:xfrm>
              <a:off x="314900" y="1052736"/>
              <a:ext cx="8433564" cy="765810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0676"/>
                    <a:gridCol w="7992888"/>
                  </a:tblGrid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I4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568" t="-129268" r="-76" b="-156098"/>
                          </a:stretch>
                        </a:blipFill>
                      </a:tcPr>
                    </a:tc>
                  </a:tr>
                  <a:tr h="25527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I5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6"/>
                          <a:stretch>
                            <a:fillRect l="-5568" t="-223810" r="-76" b="-5238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22761"/>
                  </p:ext>
                </p:extLst>
              </p:nvPr>
            </p:nvGraphicFramePr>
            <p:xfrm>
              <a:off x="314900" y="2132856"/>
              <a:ext cx="8433564" cy="5285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12684"/>
                    <a:gridCol w="7920880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DataLayer</a:t>
                          </a:r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, Scheduler </a:t>
                          </a:r>
                          <a14:m>
                            <m:oMath xmlns:m="http://schemas.openxmlformats.org/officeDocument/2006/math">
                              <m:r>
                                <a:rPr lang="en-US" sz="17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7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User Manager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60922761"/>
                  </p:ext>
                </p:extLst>
              </p:nvPr>
            </p:nvGraphicFramePr>
            <p:xfrm>
              <a:off x="314900" y="2132856"/>
              <a:ext cx="8433564" cy="528574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12684"/>
                    <a:gridCol w="7920880"/>
                  </a:tblGrid>
                  <a:tr h="264287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7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64287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7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I6</a:t>
                          </a:r>
                          <a:endParaRPr lang="en-US" sz="17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6543" t="-127907" r="-77" b="-46512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406936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Subsystem Integration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266" name="Picture 2" descr="Subsystem integra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45" y="1268760"/>
            <a:ext cx="776150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833988"/>
                  </p:ext>
                </p:extLst>
              </p:nvPr>
            </p:nvGraphicFramePr>
            <p:xfrm>
              <a:off x="314900" y="5445224"/>
              <a:ext cx="8577580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725"/>
                    <a:gridCol w="8133855"/>
                  </a:tblGrid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Guest Manager, Admin Manager, User Manager, Scheduler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>
                                  <a:solidFill>
                                    <a:srgbClr val="000000"/>
                                  </a:solidFill>
                                  <a:effectLst/>
                                  <a:latin typeface="Cambria Math"/>
                                  <a:ea typeface="Calibri"/>
                                  <a:cs typeface="Calibri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</a:t>
                          </a:r>
                          <a:r>
                            <a:rPr lang="en-US" sz="1800" dirty="0" err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myTaxiSevice</a:t>
                          </a:r>
                          <a:r>
                            <a:rPr lang="en-US" sz="1800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 system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6833988"/>
                  </p:ext>
                </p:extLst>
              </p:nvPr>
            </p:nvGraphicFramePr>
            <p:xfrm>
              <a:off x="314900" y="5445224"/>
              <a:ext cx="8577580" cy="55956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43725"/>
                    <a:gridCol w="8133855"/>
                  </a:tblGrid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ID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Integration Test</a:t>
                          </a:r>
                          <a:endParaRPr lang="en-US" sz="180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</a:tr>
                  <a:tr h="279781">
                    <a:tc>
                      <a:txBody>
                        <a:bodyPr/>
                        <a:lstStyle/>
                        <a:p>
                          <a:pPr marL="0" indent="0" algn="just">
                            <a:lnSpc>
                              <a:spcPct val="102000"/>
                            </a:lnSpc>
                            <a:spcBef>
                              <a:spcPts val="0"/>
                            </a:spcBef>
                            <a:spcAft>
                              <a:spcPts val="1080"/>
                            </a:spcAft>
                          </a:pPr>
                          <a:r>
                            <a:rPr lang="en-US" sz="1800" b="1" dirty="0">
                              <a:solidFill>
                                <a:srgbClr val="000000"/>
                              </a:solidFill>
                              <a:effectLst/>
                              <a:latin typeface="Calibri"/>
                              <a:ea typeface="Calibri"/>
                              <a:cs typeface="Calibri"/>
                            </a:rPr>
                            <a:t>I7</a:t>
                          </a:r>
                          <a:endParaRPr lang="en-US" sz="1800" dirty="0">
                            <a:solidFill>
                              <a:srgbClr val="000000"/>
                            </a:solidFill>
                            <a:effectLst/>
                            <a:latin typeface="Calibri"/>
                            <a:ea typeface="Calibri"/>
                            <a:cs typeface="Calibri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6E6F4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4B3DF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5547" t="-128261" b="-47826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566438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Cases Specification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1304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Test Procedures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3470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Tools and Test Equipment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50" y="1065510"/>
            <a:ext cx="8057098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Manual </a:t>
            </a:r>
            <a:r>
              <a:rPr lang="en-US" sz="2400" dirty="0" smtClean="0"/>
              <a:t>Test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Implementation is </a:t>
            </a:r>
            <a:r>
              <a:rPr lang="en-US" sz="2000" dirty="0" err="1" smtClean="0"/>
              <a:t>splitted</a:t>
            </a:r>
            <a:r>
              <a:rPr lang="en-US" sz="2000" dirty="0" smtClean="0"/>
              <a:t> by user stories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Integration testing is done manually by the same team member who has implemented it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smtClean="0"/>
              <a:t>Then </a:t>
            </a:r>
            <a:r>
              <a:rPr lang="en-US" sz="1800" dirty="0"/>
              <a:t>it is tested by other team member to ensure that all the requirements are </a:t>
            </a:r>
            <a:r>
              <a:rPr lang="en-US" sz="1800" dirty="0" smtClean="0"/>
              <a:t>met</a:t>
            </a:r>
            <a:endParaRPr lang="en-US" sz="1800" dirty="0"/>
          </a:p>
          <a:p>
            <a:pPr lvl="0"/>
            <a:r>
              <a:rPr lang="en-US" sz="2400" dirty="0" smtClean="0"/>
              <a:t>Automatic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save </a:t>
            </a:r>
            <a:r>
              <a:rPr lang="en-US" sz="1800" dirty="0"/>
              <a:t>time in long term: it can </a:t>
            </a:r>
            <a:r>
              <a:rPr lang="en-US" sz="1800" dirty="0" smtClean="0"/>
              <a:t>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run </a:t>
            </a:r>
            <a:r>
              <a:rPr lang="en-US" sz="1800" dirty="0"/>
              <a:t>in every </a:t>
            </a:r>
            <a:r>
              <a:rPr lang="en-US" sz="1800" dirty="0" smtClean="0"/>
              <a:t>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everybody </a:t>
            </a:r>
            <a:r>
              <a:rPr lang="en-US" sz="1800" dirty="0"/>
              <a:t>can check </a:t>
            </a:r>
            <a:r>
              <a:rPr lang="en-US" sz="1800" dirty="0" smtClean="0"/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“Cucumber”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</a:t>
            </a:r>
            <a:r>
              <a:rPr lang="en-US" sz="1800" dirty="0" err="1"/>
              <a:t>Watir-Webdriver</a:t>
            </a:r>
            <a:r>
              <a:rPr lang="en-US" sz="1800" dirty="0" smtClean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Used programming language for writing the code for test cases is Ruby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05061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Program Stubs and Test Data Required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7350" y="1065510"/>
            <a:ext cx="80570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dirty="0"/>
              <a:t>Manual </a:t>
            </a:r>
            <a:r>
              <a:rPr lang="en-US" sz="2400" dirty="0" smtClean="0"/>
              <a:t>Test</a:t>
            </a:r>
          </a:p>
          <a:p>
            <a:pPr lvl="1"/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24692877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hape 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"/>
            <a:ext cx="9144000" cy="5020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ctrTitle"/>
          </p:nvPr>
        </p:nvSpPr>
        <p:spPr>
          <a:xfrm>
            <a:off x="1952750" y="3920775"/>
            <a:ext cx="6034499" cy="109927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indent="457200" rtl="0">
              <a:spcBef>
                <a:spcPts val="0"/>
              </a:spcBef>
              <a:buNone/>
            </a:pPr>
            <a:r>
              <a:rPr lang="en-US" b="0" dirty="0" smtClean="0">
                <a:solidFill>
                  <a:srgbClr val="003366"/>
                </a:solidFill>
              </a:rPr>
              <a:t>Project Plan</a:t>
            </a:r>
            <a:br>
              <a:rPr lang="en-US" b="0" dirty="0" smtClean="0">
                <a:solidFill>
                  <a:srgbClr val="003366"/>
                </a:solidFill>
              </a:rPr>
            </a:br>
            <a:endParaRPr b="0" dirty="0">
              <a:solidFill>
                <a:srgbClr val="FF0000"/>
              </a:solidFill>
            </a:endParaRPr>
          </a:p>
        </p:txBody>
      </p:sp>
      <p:sp>
        <p:nvSpPr>
          <p:cNvPr id="26" name="Shape 26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27" name="Shape 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28"/>
          <p:cNvSpPr txBox="1">
            <a:spLocks noGrp="1"/>
          </p:cNvSpPr>
          <p:nvPr>
            <p:ph type="ctrTitle" idx="4294967295"/>
          </p:nvPr>
        </p:nvSpPr>
        <p:spPr>
          <a:xfrm>
            <a:off x="17940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34907" y="48027"/>
            <a:ext cx="3528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Software Engineering 2 – A.Y. 2015/2016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4579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Functional points - Brief introduction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069764"/>
              </p:ext>
            </p:extLst>
          </p:nvPr>
        </p:nvGraphicFramePr>
        <p:xfrm>
          <a:off x="1475656" y="1129138"/>
          <a:ext cx="5627370" cy="1741110"/>
        </p:xfrm>
        <a:graphic>
          <a:graphicData uri="http://schemas.openxmlformats.org/drawingml/2006/table">
            <a:tbl>
              <a:tblPr firstRow="1" firstCol="1" bandRow="1"/>
              <a:tblGrid>
                <a:gridCol w="1577975"/>
                <a:gridCol w="362585"/>
                <a:gridCol w="1125220"/>
                <a:gridCol w="1280795"/>
                <a:gridCol w="1280795"/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Types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Weight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N.Inputs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N.Outputs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N.Inquiry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N.ILF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N.EIF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704888"/>
              </p:ext>
            </p:extLst>
          </p:nvPr>
        </p:nvGraphicFramePr>
        <p:xfrm>
          <a:off x="1475656" y="3894367"/>
          <a:ext cx="5612130" cy="1243650"/>
        </p:xfrm>
        <a:graphic>
          <a:graphicData uri="http://schemas.openxmlformats.org/drawingml/2006/table">
            <a:tbl>
              <a:tblPr firstRow="1" firstCol="1" bandRow="1"/>
              <a:tblGrid>
                <a:gridCol w="1992630"/>
                <a:gridCol w="3619500"/>
              </a:tblGrid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Language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SLOC/FP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JS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HTML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148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915816" y="3126456"/>
            <a:ext cx="2952328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Weighting Function Points</a:t>
            </a:r>
            <a:endParaRPr lang="en-US" sz="18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159450" y="5376492"/>
            <a:ext cx="4465060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Programming Language SLOC correlation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75839323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>
              <a:lnSpc>
                <a:spcPct val="150000"/>
              </a:lnSpc>
            </a:pPr>
            <a:r>
              <a:rPr lang="en-US" sz="2400" dirty="0"/>
              <a:t>Domain </a:t>
            </a:r>
            <a:r>
              <a:rPr lang="en-US" sz="2400" dirty="0" smtClean="0"/>
              <a:t>properties</a:t>
            </a:r>
            <a:r>
              <a:rPr lang="en-US" sz="2400" dirty="0"/>
              <a:t> </a:t>
            </a:r>
            <a:r>
              <a:rPr lang="en-US" sz="2400" dirty="0" smtClean="0"/>
              <a:t>- </a:t>
            </a:r>
            <a:r>
              <a:rPr lang="en-US" sz="2000" dirty="0" smtClean="0"/>
              <a:t>these </a:t>
            </a:r>
            <a:r>
              <a:rPr lang="en-US" sz="2000" dirty="0"/>
              <a:t>conditions hold in the analyzed world: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passenger needs a ride to specific location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</a:t>
            </a:r>
            <a:r>
              <a:rPr lang="en-US" dirty="0"/>
              <a:t>details of the ride provided by the passenger are accurate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money </a:t>
            </a:r>
            <a:r>
              <a:rPr lang="en-US" dirty="0"/>
              <a:t>exchange between the passenger and the taxi driver is made independently from the </a:t>
            </a:r>
            <a:r>
              <a:rPr lang="en-US" dirty="0" err="1"/>
              <a:t>myTaxiService</a:t>
            </a:r>
            <a:r>
              <a:rPr lang="en-US" dirty="0"/>
              <a:t> system </a:t>
            </a:r>
          </a:p>
          <a:p>
            <a:pPr marL="647700" lvl="8" indent="-285750">
              <a:buFont typeface="Arial" panose="020B0604020202020204" pitchFamily="34" charset="0"/>
              <a:buChar char="•"/>
            </a:pPr>
            <a:r>
              <a:rPr lang="en-US" dirty="0" smtClean="0"/>
              <a:t>distinction </a:t>
            </a:r>
            <a:r>
              <a:rPr lang="en-US" dirty="0"/>
              <a:t>between the zones are clearly defined </a:t>
            </a:r>
          </a:p>
        </p:txBody>
      </p:sp>
      <p:pic>
        <p:nvPicPr>
          <p:cNvPr id="3074" name="Picture 2" descr="C:\Users\Milica\Desktop\Globe-Australia-sketch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140968"/>
            <a:ext cx="307419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ilica\Desktop\madrid-mental-map-blog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50" y="3446364"/>
            <a:ext cx="3205827" cy="22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Down Arrow 11"/>
          <p:cNvSpPr/>
          <p:nvPr/>
        </p:nvSpPr>
        <p:spPr>
          <a:xfrm rot="5400000">
            <a:off x="4319972" y="3932895"/>
            <a:ext cx="504056" cy="1296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423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Internal logic files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88507"/>
              </p:ext>
            </p:extLst>
          </p:nvPr>
        </p:nvGraphicFramePr>
        <p:xfrm>
          <a:off x="1043608" y="1916832"/>
          <a:ext cx="6912768" cy="3168350"/>
        </p:xfrm>
        <a:graphic>
          <a:graphicData uri="http://schemas.openxmlformats.org/drawingml/2006/table">
            <a:tbl>
              <a:tblPr firstRow="1" firstCol="1" bandRow="1"/>
              <a:tblGrid>
                <a:gridCol w="2304256"/>
                <a:gridCol w="2304256"/>
                <a:gridCol w="2304256"/>
              </a:tblGrid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ILF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Request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Reservation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Taxi Vehicle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Zone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35">
                <a:tc gridSpan="2"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065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interface files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121654"/>
              </p:ext>
            </p:extLst>
          </p:nvPr>
        </p:nvGraphicFramePr>
        <p:xfrm>
          <a:off x="1187624" y="1916832"/>
          <a:ext cx="6912768" cy="2016225"/>
        </p:xfrm>
        <a:graphic>
          <a:graphicData uri="http://schemas.openxmlformats.org/drawingml/2006/table">
            <a:tbl>
              <a:tblPr firstRow="1" firstCol="1" bandRow="1"/>
              <a:tblGrid>
                <a:gridCol w="2304256"/>
                <a:gridCol w="2304256"/>
                <a:gridCol w="2304256"/>
              </a:tblGrid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EIF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Maps API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Google Places API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324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Gmail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403245">
                <a:tc gridSpan="2"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537930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inputs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5497022"/>
              </p:ext>
            </p:extLst>
          </p:nvPr>
        </p:nvGraphicFramePr>
        <p:xfrm>
          <a:off x="1187624" y="1412776"/>
          <a:ext cx="6938077" cy="4357359"/>
        </p:xfrm>
        <a:graphic>
          <a:graphicData uri="http://schemas.openxmlformats.org/drawingml/2006/table">
            <a:tbl>
              <a:tblPr firstRow="1" firstCol="1" bandRow="1"/>
              <a:tblGrid>
                <a:gridCol w="2092548"/>
                <a:gridCol w="200636"/>
                <a:gridCol w="2177782"/>
                <a:gridCol w="1572539"/>
                <a:gridCol w="894572"/>
              </a:tblGrid>
              <a:tr h="32300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600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Guest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signUp()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101650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manageProfile()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cancelRide()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5534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setAvailable()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manageProfile()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report()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cancelRide()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67767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banUser()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8835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83458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inquires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636887"/>
              </p:ext>
            </p:extLst>
          </p:nvPr>
        </p:nvGraphicFramePr>
        <p:xfrm>
          <a:off x="1259632" y="1700808"/>
          <a:ext cx="6938077" cy="3032550"/>
        </p:xfrm>
        <a:graphic>
          <a:graphicData uri="http://schemas.openxmlformats.org/drawingml/2006/table">
            <a:tbl>
              <a:tblPr firstRow="1" firstCol="1" bandRow="1"/>
              <a:tblGrid>
                <a:gridCol w="2092548"/>
                <a:gridCol w="200636"/>
                <a:gridCol w="2177782"/>
                <a:gridCol w="1572539"/>
                <a:gridCol w="894572"/>
              </a:tblGrid>
              <a:tr h="350796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Clients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338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makeRequest()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makeReservation()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checkTaxisAvailable()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checkReservation()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720080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Driver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confirmDeclineRide()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checkRides()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 </a:t>
                      </a:r>
                    </a:p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Average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64147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Admin 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viewReports()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364147">
                <a:tc gridSpan="4">
                  <a:txBody>
                    <a:bodyPr/>
                    <a:lstStyle/>
                    <a:p>
                      <a:pPr marL="0" marR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067973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External outputs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0" name="Shape 34"/>
          <p:cNvSpPr txBox="1">
            <a:spLocks noGrp="1"/>
          </p:cNvSpPr>
          <p:nvPr>
            <p:ph type="body" idx="1"/>
          </p:nvPr>
        </p:nvSpPr>
        <p:spPr>
          <a:xfrm>
            <a:off x="395053" y="1226599"/>
            <a:ext cx="8579297" cy="240529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Notification - sent to driver after user request a taxi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Acknowledgement </a:t>
            </a:r>
            <a:r>
              <a:rPr lang="en-US" sz="2400" dirty="0" smtClean="0"/>
              <a:t>– sent to user after driver accepts a ride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Notification - sent to </a:t>
            </a:r>
            <a:r>
              <a:rPr lang="en-US" sz="2400" dirty="0" smtClean="0"/>
              <a:t>user after successful reservation</a:t>
            </a: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3807318"/>
            <a:ext cx="6231766" cy="646331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All three outputs considered high weight, and estimation is:</a:t>
            </a:r>
          </a:p>
          <a:p>
            <a:pPr algn="ctr"/>
            <a:r>
              <a:rPr lang="en-US" sz="1800" dirty="0" smtClean="0"/>
              <a:t>3*7=</a:t>
            </a:r>
            <a:r>
              <a:rPr lang="en-US" sz="1800" b="1" dirty="0" smtClean="0"/>
              <a:t>21</a:t>
            </a:r>
            <a:r>
              <a:rPr lang="en-US" sz="1800" dirty="0" smtClean="0"/>
              <a:t> FP</a:t>
            </a:r>
          </a:p>
        </p:txBody>
      </p:sp>
    </p:spTree>
    <p:extLst>
      <p:ext uri="{BB962C8B-B14F-4D97-AF65-F5344CB8AC3E}">
        <p14:creationId xmlns:p14="http://schemas.microsoft.com/office/powerpoint/2010/main" val="7979634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Total FPs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595440"/>
              </p:ext>
            </p:extLst>
          </p:nvPr>
        </p:nvGraphicFramePr>
        <p:xfrm>
          <a:off x="1403648" y="1772816"/>
          <a:ext cx="6912768" cy="2895844"/>
        </p:xfrm>
        <a:graphic>
          <a:graphicData uri="http://schemas.openxmlformats.org/drawingml/2006/table">
            <a:tbl>
              <a:tblPr firstRow="1" firstCol="1" bandRow="1"/>
              <a:tblGrid>
                <a:gridCol w="3030479"/>
                <a:gridCol w="425905"/>
                <a:gridCol w="3456384"/>
              </a:tblGrid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Function Type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Number of FP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ILF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EIF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EIQ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E6F4"/>
                    </a:solidFill>
                  </a:tcPr>
                </a:tc>
              </a:tr>
              <a:tr h="413692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Total: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173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26119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Effort Estimation COCOMO II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221764" y="2612880"/>
                <a:ext cx="6644276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𝑬𝒇𝒇𝒐𝒓𝒕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=2.94∗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𝐸𝐴𝐹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𝐾𝑆𝐿𝑂𝐶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r>
                  <a:rPr lang="en-US" sz="1800" dirty="0" smtClean="0"/>
                  <a:t>  =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𝟐𝟐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</a:rPr>
                      <m:t>𝟕𝟏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𝑷𝒆𝒓𝒔𝒐𝒏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𝑴𝒐𝒏𝒕𝒉𝒔</m:t>
                    </m:r>
                  </m:oMath>
                </a14:m>
                <a:endParaRPr lang="en-US" sz="1800" dirty="0" smtClean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64" y="2612880"/>
                <a:ext cx="6644276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91" t="-6250" b="-21875"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221764" y="1861059"/>
                <a:ext cx="7382684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=0.91+0.01∗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𝑃𝑅𝐸𝐶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𝐹𝐿𝐸𝑋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𝑅𝐸𝑆𝐿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𝑇𝐸𝐴𝑀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𝑃𝑀𝐴𝑇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1800" b="1" i="1">
                          <a:latin typeface="Cambria Math" panose="02040503050406030204" pitchFamily="18" charset="0"/>
                        </a:rPr>
                        <m:t>𝟏𝟎𝟐𝟖</m:t>
                      </m:r>
                    </m:oMath>
                  </m:oMathPara>
                </a14:m>
                <a:endParaRPr lang="en-US" sz="1800" dirty="0" smtClean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64" y="1861059"/>
                <a:ext cx="738268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221764" y="1199416"/>
            <a:ext cx="7382684" cy="369332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EAF</a:t>
            </a:r>
            <a:r>
              <a:rPr lang="en-US" sz="1800" dirty="0" smtClean="0"/>
              <a:t> - </a:t>
            </a:r>
            <a:r>
              <a:rPr lang="en-US" sz="1800" dirty="0"/>
              <a:t>Effort Adjustment Factor derived from Cost </a:t>
            </a:r>
            <a:r>
              <a:rPr lang="en-US" sz="1800" dirty="0" smtClean="0"/>
              <a:t>Drivers – </a:t>
            </a:r>
            <a:r>
              <a:rPr lang="en-US" sz="1800" b="1" dirty="0" smtClean="0"/>
              <a:t>0.72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1249861" y="3260173"/>
                <a:ext cx="6644276" cy="3693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/>
                        <m:t>𝑭</m:t>
                      </m:r>
                      <m:r>
                        <a:rPr lang="en-US" sz="1800" i="1"/>
                        <m:t>=0.28+0.2∗</m:t>
                      </m:r>
                      <m:d>
                        <m:dPr>
                          <m:ctrlPr>
                            <a:rPr lang="en-US" sz="1800" i="1"/>
                          </m:ctrlPr>
                        </m:dPr>
                        <m:e>
                          <m:r>
                            <a:rPr lang="en-US" sz="1800" i="1"/>
                            <m:t>𝐸</m:t>
                          </m:r>
                          <m:r>
                            <a:rPr lang="en-US" sz="1800" i="1"/>
                            <m:t>−0.91</m:t>
                          </m:r>
                        </m:e>
                      </m:d>
                      <m:r>
                        <a:rPr lang="en-US" sz="1800" i="1"/>
                        <m:t>=</m:t>
                      </m:r>
                      <m:r>
                        <a:rPr lang="en-US" sz="1800" b="1" i="1"/>
                        <m:t>𝟎</m:t>
                      </m:r>
                      <m:r>
                        <a:rPr lang="en-US" sz="1800" b="1" i="1"/>
                        <m:t>.</m:t>
                      </m:r>
                      <m:r>
                        <a:rPr lang="en-US" sz="1800" b="1" i="1"/>
                        <m:t>𝟑𝟏𝟖𝟓𝟔</m:t>
                      </m:r>
                    </m:oMath>
                  </m:oMathPara>
                </a14:m>
                <a:endParaRPr lang="en-US" sz="1800" b="1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61" y="3260173"/>
                <a:ext cx="664427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249861" y="3947691"/>
                <a:ext cx="6644276" cy="398955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/>
                        <m:t>𝑫𝒖𝒓𝒂𝒕𝒊𝒐𝒏</m:t>
                      </m:r>
                      <m:r>
                        <a:rPr lang="en-US" sz="1800" i="1"/>
                        <m:t>=3.67∗</m:t>
                      </m:r>
                      <m:sSup>
                        <m:sSupPr>
                          <m:ctrlPr>
                            <a:rPr lang="en-US" sz="1800" i="1"/>
                          </m:ctrlPr>
                        </m:sSupPr>
                        <m:e>
                          <m:r>
                            <a:rPr lang="en-US" sz="1800" i="1"/>
                            <m:t>22.71</m:t>
                          </m:r>
                        </m:e>
                        <m:sup>
                          <m:r>
                            <a:rPr lang="en-US" sz="1800" i="1"/>
                            <m:t>0.31856</m:t>
                          </m:r>
                        </m:sup>
                      </m:sSup>
                      <m:r>
                        <a:rPr lang="en-US" sz="1800" i="1"/>
                        <m:t>=</m:t>
                      </m:r>
                      <m:r>
                        <a:rPr lang="en-US" sz="1800" b="1" i="1"/>
                        <m:t>𝟗</m:t>
                      </m:r>
                      <m:r>
                        <a:rPr lang="en-US" sz="1800" b="1" i="1"/>
                        <m:t>.</m:t>
                      </m:r>
                      <m:r>
                        <a:rPr lang="en-US" sz="1800" b="1" i="1"/>
                        <m:t>𝟗𝟐</m:t>
                      </m:r>
                      <m:r>
                        <a:rPr lang="en-US" sz="1800" b="1" i="1"/>
                        <m:t> </m:t>
                      </m:r>
                      <m:r>
                        <a:rPr lang="en-US" sz="1800" b="1" i="1"/>
                        <m:t>𝑴𝒐𝒏𝒕𝒉𝒔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61" y="3947691"/>
                <a:ext cx="6644276" cy="39895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2196425" y="4917973"/>
                <a:ext cx="4190168" cy="895886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1" i="1"/>
                        <m:t>𝑷𝒆𝒐𝒑𝒍𝒆</m:t>
                      </m:r>
                      <m:r>
                        <a:rPr lang="en-US" sz="1800" b="1" i="1"/>
                        <m:t>=</m:t>
                      </m:r>
                      <m:f>
                        <m:fPr>
                          <m:ctrlPr>
                            <a:rPr lang="en-US" sz="1800" b="1" i="1"/>
                          </m:ctrlPr>
                        </m:fPr>
                        <m:num>
                          <m:r>
                            <a:rPr lang="en-US" sz="1800" b="1" i="1"/>
                            <m:t>𝑬𝒇𝒇𝒐𝒓𝒕</m:t>
                          </m:r>
                        </m:num>
                        <m:den>
                          <m:r>
                            <a:rPr lang="en-US" sz="1800" b="1" i="1"/>
                            <m:t>𝑫𝒖𝒓𝒂𝒕𝒊𝒐𝒏</m:t>
                          </m:r>
                        </m:den>
                      </m:f>
                      <m:r>
                        <a:rPr lang="en-US" sz="1800" b="1" i="1"/>
                        <m:t>=</m:t>
                      </m:r>
                      <m:r>
                        <a:rPr lang="en-US" sz="1800" b="1" i="1"/>
                        <m:t>𝟐</m:t>
                      </m:r>
                      <m:r>
                        <a:rPr lang="en-US" sz="1800" b="1" i="1"/>
                        <m:t>.</m:t>
                      </m:r>
                      <m:r>
                        <a:rPr lang="en-US" sz="1800" b="1" i="1"/>
                        <m:t>𝟐𝟗</m:t>
                      </m:r>
                      <m:r>
                        <a:rPr lang="en-US" sz="1800" b="1" i="1"/>
                        <m:t> </m:t>
                      </m:r>
                      <m:r>
                        <a:rPr lang="en-US" sz="1800" b="1" i="1"/>
                        <m:t>𝑷𝒆𝒐𝒑𝒍𝒆</m:t>
                      </m:r>
                    </m:oMath>
                  </m:oMathPara>
                </a14:m>
                <a:endParaRPr lang="en-US" sz="1800" dirty="0"/>
              </a:p>
              <a:p>
                <a:pPr/>
                <a:endParaRPr lang="en-US" sz="18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425" y="4917973"/>
                <a:ext cx="4190168" cy="895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 w="254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277341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sz="2800" dirty="0" smtClean="0">
                <a:solidFill>
                  <a:srgbClr val="003366"/>
                </a:solidFill>
              </a:rPr>
              <a:t>Risk Management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775556"/>
              </p:ext>
            </p:extLst>
          </p:nvPr>
        </p:nvGraphicFramePr>
        <p:xfrm>
          <a:off x="1115616" y="980728"/>
          <a:ext cx="6912767" cy="5406256"/>
        </p:xfrm>
        <a:graphic>
          <a:graphicData uri="http://schemas.openxmlformats.org/drawingml/2006/table">
            <a:tbl>
              <a:tblPr firstRow="1" firstCol="1" bandRow="1"/>
              <a:tblGrid>
                <a:gridCol w="2634599"/>
                <a:gridCol w="186121"/>
                <a:gridCol w="2922747"/>
                <a:gridCol w="186121"/>
                <a:gridCol w="983179"/>
              </a:tblGrid>
              <a:tr h="60069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Description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Mitigation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Risk Priority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10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Lack of communication between all the team members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meet at least once a week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901043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Underestimate project workload</a:t>
                      </a:r>
                      <a:endParaRPr lang="en-US" sz="17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discuss about project scope in every meeting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2085"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developed solution doesn’t fit the final user’s needs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During the requirement specification, team 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should do some surveys and interviews to find 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what the users are looking for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F4"/>
                    </a:solidFill>
                  </a:tcPr>
                </a:tc>
              </a:tr>
              <a:tr h="1201390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Application reliability and usability</a:t>
                      </a:r>
                      <a:endParaRPr lang="en-US" sz="17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team should develop with good practices </a:t>
                      </a:r>
                    </a:p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and develop a list of acceptance tests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-6350" algn="just">
                        <a:lnSpc>
                          <a:spcPct val="10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Medium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28114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2800" dirty="0" smtClean="0">
                <a:solidFill>
                  <a:srgbClr val="003366"/>
                </a:solidFill>
              </a:rPr>
              <a:t>Future possible implementation</a:t>
            </a:r>
            <a:endParaRPr sz="28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2" name="Shape 34"/>
          <p:cNvSpPr txBox="1">
            <a:spLocks noGrp="1"/>
          </p:cNvSpPr>
          <p:nvPr>
            <p:ph type="body" idx="1"/>
          </p:nvPr>
        </p:nvSpPr>
        <p:spPr>
          <a:xfrm>
            <a:off x="536890" y="1239728"/>
            <a:ext cx="8579297" cy="482453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Online payment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Option of rating the drivers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Facebook authentication</a:t>
            </a:r>
            <a:endParaRPr lang="en-US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Taxi sharing options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51012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indent="0"/>
            <a:r>
              <a:rPr lang="it-IT" sz="2800" dirty="0" smtClean="0">
                <a:solidFill>
                  <a:srgbClr val="002060"/>
                </a:solidFill>
              </a:rPr>
              <a:t>Questions?</a:t>
            </a:r>
            <a:endParaRPr lang="it-IT" sz="2800" dirty="0">
              <a:solidFill>
                <a:srgbClr val="002060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11" name="Immagine 5" descr="omino_interrogativo-300x30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12" y="2037992"/>
            <a:ext cx="3384376" cy="3384376"/>
          </a:xfrm>
          <a:prstGeom prst="rect">
            <a:avLst/>
          </a:prstGeom>
        </p:spPr>
      </p:pic>
      <p:sp>
        <p:nvSpPr>
          <p:cNvPr id="13" name="Shape 33"/>
          <p:cNvSpPr txBox="1">
            <a:spLocks/>
          </p:cNvSpPr>
          <p:nvPr/>
        </p:nvSpPr>
        <p:spPr>
          <a:xfrm>
            <a:off x="1369639" y="1539393"/>
            <a:ext cx="6404721" cy="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dirty="0" smtClean="0">
                <a:solidFill>
                  <a:schemeClr val="accent1">
                    <a:lumMod val="75000"/>
                  </a:schemeClr>
                </a:solidFill>
              </a:rPr>
              <a:t>Thank you for your attention</a:t>
            </a:r>
            <a:endParaRPr lang="it-IT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5241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003366"/>
                </a:solidFill>
              </a:rPr>
              <a:t>Overall description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sp>
        <p:nvSpPr>
          <p:cNvPr id="11" name="Shape 34"/>
          <p:cNvSpPr txBox="1">
            <a:spLocks noGrp="1"/>
          </p:cNvSpPr>
          <p:nvPr>
            <p:ph type="body" idx="1"/>
          </p:nvPr>
        </p:nvSpPr>
        <p:spPr>
          <a:xfrm>
            <a:off x="457198" y="836712"/>
            <a:ext cx="8579297" cy="56166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indent="363538">
              <a:lnSpc>
                <a:spcPct val="150000"/>
              </a:lnSpc>
            </a:pPr>
            <a:r>
              <a:rPr lang="en-US" sz="2400" dirty="0" smtClean="0"/>
              <a:t>Constraints</a:t>
            </a:r>
          </a:p>
          <a:p>
            <a:pPr marL="649288" lvl="8" indent="-285750">
              <a:buFontTx/>
              <a:buChar char="-"/>
            </a:pPr>
            <a:r>
              <a:rPr lang="en-US" sz="1600" b="1" dirty="0" smtClean="0"/>
              <a:t>Regulatory </a:t>
            </a:r>
            <a:r>
              <a:rPr lang="en-US" sz="1600" b="1" dirty="0"/>
              <a:t>policies </a:t>
            </a:r>
            <a:r>
              <a:rPr lang="en-US" sz="1600" dirty="0" smtClean="0"/>
              <a:t>- will not </a:t>
            </a:r>
            <a:r>
              <a:rPr lang="en-US" sz="1600" dirty="0"/>
              <a:t>take advantage of users personal information and will respect the </a:t>
            </a:r>
            <a:r>
              <a:rPr lang="en-US" sz="1600" i="1" u="sng" dirty="0"/>
              <a:t>privacy policy </a:t>
            </a:r>
            <a:endParaRPr lang="en-US" sz="1600" i="1" u="sng" dirty="0" smtClean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Hardware </a:t>
            </a:r>
            <a:r>
              <a:rPr lang="en-US" sz="1600" b="1" dirty="0" smtClean="0"/>
              <a:t>limitation</a:t>
            </a:r>
            <a:r>
              <a:rPr lang="en-US" sz="1600" dirty="0" smtClean="0"/>
              <a:t> - </a:t>
            </a:r>
            <a:r>
              <a:rPr lang="en-US" sz="1600" dirty="0"/>
              <a:t>access to </a:t>
            </a:r>
            <a:r>
              <a:rPr lang="en-US" sz="1600" i="1" u="sng" dirty="0"/>
              <a:t>Internet</a:t>
            </a:r>
            <a:r>
              <a:rPr lang="en-US" sz="1600" i="1" dirty="0"/>
              <a:t> </a:t>
            </a:r>
            <a:r>
              <a:rPr lang="en-US" sz="1600" dirty="0"/>
              <a:t>and own a device with a web browser and </a:t>
            </a:r>
            <a:r>
              <a:rPr lang="en-US" sz="1600" i="1" u="sng" dirty="0"/>
              <a:t>GPS </a:t>
            </a:r>
            <a:r>
              <a:rPr lang="en-US" sz="1600" i="1" u="sng" dirty="0" smtClean="0"/>
              <a:t>service</a:t>
            </a:r>
            <a:endParaRPr lang="en-US" sz="1600" i="1" u="sng" dirty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Interfaces to other applications </a:t>
            </a:r>
            <a:r>
              <a:rPr lang="en-US" sz="1600" dirty="0" smtClean="0"/>
              <a:t>- </a:t>
            </a:r>
            <a:r>
              <a:rPr lang="en-US" sz="1600" dirty="0"/>
              <a:t>Google Maps </a:t>
            </a:r>
            <a:r>
              <a:rPr lang="en-US" sz="1600" dirty="0" smtClean="0"/>
              <a:t>API, </a:t>
            </a:r>
            <a:r>
              <a:rPr lang="en-US" sz="1600" dirty="0"/>
              <a:t>Google Places API </a:t>
            </a:r>
            <a:r>
              <a:rPr lang="en-US" sz="1600" dirty="0" smtClean="0"/>
              <a:t>and </a:t>
            </a:r>
            <a:r>
              <a:rPr lang="en-US" sz="1600" dirty="0"/>
              <a:t>email service in order to make authentication </a:t>
            </a:r>
            <a:endParaRPr lang="en-US" sz="1600" dirty="0" smtClean="0"/>
          </a:p>
          <a:p>
            <a:pPr marL="649288" lvl="8" indent="-285750">
              <a:buFontTx/>
              <a:buChar char="-"/>
            </a:pPr>
            <a:r>
              <a:rPr lang="en-US" sz="1600" b="1" dirty="0"/>
              <a:t>Parallel </a:t>
            </a:r>
            <a:r>
              <a:rPr lang="en-US" sz="1600" b="1" dirty="0" smtClean="0"/>
              <a:t>operation</a:t>
            </a:r>
            <a:r>
              <a:rPr lang="en-US" sz="1600" dirty="0" smtClean="0"/>
              <a:t> - </a:t>
            </a:r>
            <a:r>
              <a:rPr lang="en-US" sz="1600" dirty="0"/>
              <a:t>support parallel access to the applications database in a </a:t>
            </a:r>
            <a:r>
              <a:rPr lang="en-US" sz="1600" i="1" u="sng" dirty="0" smtClean="0"/>
              <a:t>transparent </a:t>
            </a:r>
            <a:r>
              <a:rPr lang="en-US" sz="1600" i="1" u="sng" dirty="0"/>
              <a:t>way </a:t>
            </a:r>
            <a:endParaRPr lang="en-US" sz="1600" i="1" u="sng" dirty="0" smtClean="0"/>
          </a:p>
          <a:p>
            <a:pPr marL="22225" lvl="8" indent="341313">
              <a:buFont typeface="Arial" panose="020B0604020202020204" pitchFamily="34" charset="0"/>
              <a:buChar char="•"/>
            </a:pPr>
            <a:r>
              <a:rPr lang="en-US" sz="2400" dirty="0" smtClean="0"/>
              <a:t>Assumptions</a:t>
            </a:r>
          </a:p>
          <a:p>
            <a:pPr marL="646113" lvl="8" indent="-285750">
              <a:buFont typeface="Arial" panose="020B0604020202020204" pitchFamily="34" charset="0"/>
              <a:buChar char="-"/>
              <a:tabLst>
                <a:tab pos="363538" algn="l"/>
              </a:tabLst>
            </a:pPr>
            <a:r>
              <a:rPr lang="en-US" sz="1600" dirty="0" smtClean="0"/>
              <a:t>user </a:t>
            </a:r>
            <a:r>
              <a:rPr lang="en-US" sz="1600" dirty="0"/>
              <a:t>have only </a:t>
            </a:r>
            <a:r>
              <a:rPr lang="en-US" sz="1600" i="1" u="sng" dirty="0"/>
              <a:t>one account</a:t>
            </a:r>
          </a:p>
          <a:p>
            <a:pPr marL="363538" lvl="8">
              <a:buNone/>
            </a:pPr>
            <a:r>
              <a:rPr lang="en-US" sz="1600" dirty="0" smtClean="0"/>
              <a:t>-    </a:t>
            </a:r>
            <a:r>
              <a:rPr lang="en-US" sz="1600" dirty="0"/>
              <a:t>user provides </a:t>
            </a:r>
            <a:r>
              <a:rPr lang="en-US" sz="1600" i="1" u="sng" dirty="0"/>
              <a:t>accurate information</a:t>
            </a:r>
          </a:p>
          <a:p>
            <a:pPr marL="363538" lvl="8">
              <a:buNone/>
            </a:pPr>
            <a:r>
              <a:rPr lang="en-US" sz="1600" dirty="0" smtClean="0"/>
              <a:t>-    if </a:t>
            </a:r>
            <a:r>
              <a:rPr lang="en-US" sz="1600" dirty="0"/>
              <a:t>users location is not available, the application will show a screen with an option of </a:t>
            </a:r>
            <a:r>
              <a:rPr lang="en-US" sz="1600" i="1" u="sng" dirty="0"/>
              <a:t>typing your current address</a:t>
            </a:r>
          </a:p>
          <a:p>
            <a:pPr marL="363538" lvl="8">
              <a:buNone/>
            </a:pPr>
            <a:r>
              <a:rPr lang="en-US" sz="1600" dirty="0" smtClean="0"/>
              <a:t>-    we </a:t>
            </a:r>
            <a:r>
              <a:rPr lang="en-US" sz="1600" dirty="0"/>
              <a:t>assume that Google Maps service will </a:t>
            </a:r>
            <a:r>
              <a:rPr lang="en-US" sz="1600" i="1" u="sng" dirty="0"/>
              <a:t>calculate location </a:t>
            </a:r>
            <a:r>
              <a:rPr lang="en-US" sz="1600" i="1" u="sng" dirty="0" smtClean="0"/>
              <a:t>accurately</a:t>
            </a:r>
            <a:endParaRPr lang="en-US" sz="1600" i="1" u="sng" dirty="0"/>
          </a:p>
          <a:p>
            <a:pPr marL="363538" lvl="8">
              <a:buNone/>
            </a:pPr>
            <a:r>
              <a:rPr lang="en-US" sz="1600" dirty="0" smtClean="0"/>
              <a:t>-    taxi </a:t>
            </a:r>
            <a:r>
              <a:rPr lang="en-US" sz="1600" dirty="0"/>
              <a:t>driver will </a:t>
            </a:r>
            <a:r>
              <a:rPr lang="en-US" sz="1600" i="1" u="sng" dirty="0"/>
              <a:t>respect the ETA</a:t>
            </a:r>
            <a:r>
              <a:rPr lang="en-US" sz="1600" dirty="0"/>
              <a:t>, otherwise they could be banned from the system</a:t>
            </a:r>
          </a:p>
          <a:p>
            <a:pPr marL="363538" lvl="8">
              <a:buNone/>
            </a:pPr>
            <a:r>
              <a:rPr lang="en-US" sz="1600" dirty="0" smtClean="0"/>
              <a:t>-    </a:t>
            </a:r>
            <a:r>
              <a:rPr lang="en-US" sz="1600" dirty="0"/>
              <a:t>if a taxi driver has an unexpected issue, the user will be automatically notified by the system and a new vehicle will be assigned to him with new ETA</a:t>
            </a:r>
          </a:p>
        </p:txBody>
      </p:sp>
    </p:spTree>
    <p:extLst>
      <p:ext uri="{BB962C8B-B14F-4D97-AF65-F5344CB8AC3E}">
        <p14:creationId xmlns:p14="http://schemas.microsoft.com/office/powerpoint/2010/main" val="109873989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 - </a:t>
            </a:r>
            <a:r>
              <a:rPr lang="en-US" sz="3200" dirty="0" smtClean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>
              <a:solidFill>
                <a:srgbClr val="003366"/>
              </a:solidFill>
            </a:endParaRPr>
          </a:p>
        </p:txBody>
      </p:sp>
      <p:pic>
        <p:nvPicPr>
          <p:cNvPr id="2051" name="Picture 3" descr="D:\FAX\SW2\SW2015\Mockups\1 Guest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578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FAX\SW2\SW2015\Mockups\2 SignU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980728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FAX\SW2\SW2015\Mockups\3 Sign I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01" y="1006063"/>
            <a:ext cx="2266931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51067" y="5499668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Initial page 	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29301" y="5526902"/>
            <a:ext cx="93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Up</a:t>
            </a:r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44442" y="5499668"/>
            <a:ext cx="7650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Sign In</a:t>
            </a:r>
            <a:r>
              <a:rPr lang="en-US" dirty="0"/>
              <a:t>	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350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362339" y="1008318"/>
            <a:ext cx="5688632" cy="491367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b"/>
          <a:lstStyle/>
          <a:p>
            <a:pPr algn="ctr"/>
            <a:r>
              <a:rPr lang="en-US" sz="1800" dirty="0" smtClean="0">
                <a:solidFill>
                  <a:schemeClr val="accent5">
                    <a:lumMod val="50000"/>
                  </a:schemeClr>
                </a:solidFill>
              </a:rPr>
              <a:t>Driver application</a:t>
            </a:r>
            <a:endParaRPr lang="en-US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185359" y="740031"/>
            <a:ext cx="3537020" cy="50928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837450" y="131950"/>
            <a:ext cx="8136900" cy="4985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sz="3000" dirty="0" smtClean="0">
                <a:solidFill>
                  <a:srgbClr val="003366"/>
                </a:solidFill>
              </a:rPr>
              <a:t>Specific requirements</a:t>
            </a:r>
            <a:r>
              <a:rPr lang="en-US" sz="2800" dirty="0">
                <a:solidFill>
                  <a:srgbClr val="003366"/>
                </a:solidFill>
              </a:rPr>
              <a:t> -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Mockups</a:t>
            </a:r>
            <a:endParaRPr sz="3000" dirty="0">
              <a:solidFill>
                <a:srgbClr val="003366"/>
              </a:solidFill>
            </a:endParaRPr>
          </a:p>
        </p:txBody>
      </p:sp>
      <p:pic>
        <p:nvPicPr>
          <p:cNvPr id="35" name="Shape 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50" y="65950"/>
            <a:ext cx="464900" cy="49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0539"/>
            <a:ext cx="9143998" cy="974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 rot="10800000">
            <a:off x="691550" y="125"/>
            <a:ext cx="0" cy="630299"/>
          </a:xfrm>
          <a:prstGeom prst="straightConnector1">
            <a:avLst/>
          </a:prstGeom>
          <a:noFill/>
          <a:ln w="9525" cap="flat" cmpd="sng">
            <a:solidFill>
              <a:srgbClr val="0033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 txBox="1"/>
          <p:nvPr/>
        </p:nvSpPr>
        <p:spPr>
          <a:xfrm>
            <a:off x="6783700" y="6531000"/>
            <a:ext cx="2599200" cy="36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200" b="1">
                <a:solidFill>
                  <a:srgbClr val="FFFFFF"/>
                </a:solidFill>
              </a:rPr>
              <a:t>POLITECNICO DI MILANO</a:t>
            </a:r>
          </a:p>
        </p:txBody>
      </p:sp>
      <p:pic>
        <p:nvPicPr>
          <p:cNvPr id="39" name="Shape 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6571225"/>
            <a:ext cx="9144000" cy="2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Shape 40"/>
          <p:cNvSpPr txBox="1">
            <a:spLocks noGrp="1"/>
          </p:cNvSpPr>
          <p:nvPr>
            <p:ph type="ctrTitle" idx="4294967295"/>
          </p:nvPr>
        </p:nvSpPr>
        <p:spPr>
          <a:xfrm>
            <a:off x="2196425" y="6531000"/>
            <a:ext cx="3238799" cy="4241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15000"/>
              </a:lnSpc>
              <a:spcBef>
                <a:spcPts val="0"/>
              </a:spcBef>
              <a:buNone/>
            </a:pPr>
            <a:endParaRPr sz="1300" dirty="0">
              <a:solidFill>
                <a:srgbClr val="003366"/>
              </a:solidFill>
            </a:endParaRPr>
          </a:p>
        </p:txBody>
      </p:sp>
      <p:pic>
        <p:nvPicPr>
          <p:cNvPr id="3074" name="Picture 2" descr="D:\FAX\SW2\SW2015\Mockups\4 Home scree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51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FAX\SW2\SW2015\Mockups\7 HomeDriv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96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D:\FAX\SW2\SW2015\Mockups\8 Popu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675" y="1080326"/>
            <a:ext cx="2266930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997813" y="5921996"/>
            <a:ext cx="2064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Passenger Home page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51621" y="5921996"/>
            <a:ext cx="16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Driver Home page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731302" y="592199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 up message </a:t>
            </a:r>
          </a:p>
        </p:txBody>
      </p:sp>
    </p:spTree>
    <p:extLst>
      <p:ext uri="{BB962C8B-B14F-4D97-AF65-F5344CB8AC3E}">
        <p14:creationId xmlns:p14="http://schemas.microsoft.com/office/powerpoint/2010/main" val="76210406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1891</Words>
  <Application>Microsoft Office PowerPoint</Application>
  <PresentationFormat>On-screen Show (4:3)</PresentationFormat>
  <Paragraphs>613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Arial</vt:lpstr>
      <vt:lpstr>Calibri</vt:lpstr>
      <vt:lpstr>Cambria Math</vt:lpstr>
      <vt:lpstr>Courier New</vt:lpstr>
      <vt:lpstr>Symbol</vt:lpstr>
      <vt:lpstr>Wingdings</vt:lpstr>
      <vt:lpstr>Custom Theme</vt:lpstr>
      <vt:lpstr>Custom Theme</vt:lpstr>
      <vt:lpstr>Project –  Final Presentation</vt:lpstr>
      <vt:lpstr>RASD</vt:lpstr>
      <vt:lpstr>myTaxiService software application</vt:lpstr>
      <vt:lpstr>Overall description</vt:lpstr>
      <vt:lpstr>Overall description</vt:lpstr>
      <vt:lpstr>Overall description</vt:lpstr>
      <vt:lpstr>Overall description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Mockups</vt:lpstr>
      <vt:lpstr>Specific requirements - Use cases</vt:lpstr>
      <vt:lpstr>Specific requirements - Use cases</vt:lpstr>
      <vt:lpstr>Specific requirements - Use cases</vt:lpstr>
      <vt:lpstr>Specific requirements - Use cases</vt:lpstr>
      <vt:lpstr>Specific requirements - Use cases</vt:lpstr>
      <vt:lpstr>Sign Up sequence diagram</vt:lpstr>
      <vt:lpstr>PowerPoint Presentation</vt:lpstr>
      <vt:lpstr>PowerPoint Presentation</vt:lpstr>
      <vt:lpstr>Specific requirements – Class diagram</vt:lpstr>
      <vt:lpstr>Specific requirements – State Chart diagrams</vt:lpstr>
      <vt:lpstr>Specific requirements – Non functional requirements</vt:lpstr>
      <vt:lpstr>Alloy- World generated by Alloy analyzer </vt:lpstr>
      <vt:lpstr>Alloy- Prove the model’s consistency </vt:lpstr>
      <vt:lpstr>Design Document</vt:lpstr>
      <vt:lpstr>High level compnents and their interaction</vt:lpstr>
      <vt:lpstr>System Components - Overview </vt:lpstr>
      <vt:lpstr>Deployment view</vt:lpstr>
      <vt:lpstr>Request – Runtime view</vt:lpstr>
      <vt:lpstr>Request – Runtime view</vt:lpstr>
      <vt:lpstr>Ban user– Runtime view</vt:lpstr>
      <vt:lpstr>Component interfaces</vt:lpstr>
      <vt:lpstr>myTaxyService system – Architectural style</vt:lpstr>
      <vt:lpstr>myTaxyService system – Design Patterns</vt:lpstr>
      <vt:lpstr>Request Algorithm</vt:lpstr>
      <vt:lpstr>Request Algorithm</vt:lpstr>
      <vt:lpstr>Reservation Algorithm</vt:lpstr>
      <vt:lpstr>ConfirmDecline and SetAvailability Alghorithms</vt:lpstr>
      <vt:lpstr>Requirement traceability</vt:lpstr>
      <vt:lpstr>Inspection document</vt:lpstr>
      <vt:lpstr>Integration Test Plan</vt:lpstr>
      <vt:lpstr>System Components - Overview </vt:lpstr>
      <vt:lpstr>Functions that have to pass unit testing 1/2</vt:lpstr>
      <vt:lpstr>Functions that have to pass unit testing 2/2</vt:lpstr>
      <vt:lpstr>Elements to be integrated 1/3</vt:lpstr>
      <vt:lpstr>Elements to be integrated 2/3</vt:lpstr>
      <vt:lpstr>Elements to be integrated 3/3</vt:lpstr>
      <vt:lpstr>Integration Strategy – Bottom up</vt:lpstr>
      <vt:lpstr>Software Integration Strategy 1/2</vt:lpstr>
      <vt:lpstr>Software Integration Strategy 2/2</vt:lpstr>
      <vt:lpstr>Subsystem Integration</vt:lpstr>
      <vt:lpstr>Test Cases Specification</vt:lpstr>
      <vt:lpstr>Test Procedures</vt:lpstr>
      <vt:lpstr>Tools and Test Equipment</vt:lpstr>
      <vt:lpstr>Program Stubs and Test Data Required</vt:lpstr>
      <vt:lpstr>PowerPoint Presentation</vt:lpstr>
      <vt:lpstr>Functional points - Brief introduction</vt:lpstr>
      <vt:lpstr>Internal logic files</vt:lpstr>
      <vt:lpstr>External interface files</vt:lpstr>
      <vt:lpstr>External inputs</vt:lpstr>
      <vt:lpstr>External inquires</vt:lpstr>
      <vt:lpstr>External outputs</vt:lpstr>
      <vt:lpstr>Total FPs</vt:lpstr>
      <vt:lpstr>Effort Estimation COCOMO II</vt:lpstr>
      <vt:lpstr>Risk Management</vt:lpstr>
      <vt:lpstr>Future possible implementation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RASD</dc:title>
  <dc:creator>Milica</dc:creator>
  <cp:lastModifiedBy>Pavle Vidanovic</cp:lastModifiedBy>
  <cp:revision>68</cp:revision>
  <dcterms:modified xsi:type="dcterms:W3CDTF">2016-02-20T16:15:44Z</dcterms:modified>
</cp:coreProperties>
</file>